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8" r:id="rId4"/>
    <p:sldId id="259" r:id="rId5"/>
    <p:sldId id="264" r:id="rId6"/>
    <p:sldId id="265" r:id="rId7"/>
    <p:sldId id="266" r:id="rId8"/>
    <p:sldId id="267" r:id="rId9"/>
    <p:sldId id="260" r:id="rId10"/>
    <p:sldId id="261" r:id="rId11"/>
    <p:sldId id="268" r:id="rId12"/>
    <p:sldId id="262" r:id="rId13"/>
    <p:sldId id="263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028FE-6269-4EE4-B9AF-244D433806EF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9B93B-06BB-477F-B447-1BECDD18C0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108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028FE-6269-4EE4-B9AF-244D433806EF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9B93B-06BB-477F-B447-1BECDD18C0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266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028FE-6269-4EE4-B9AF-244D433806EF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9B93B-06BB-477F-B447-1BECDD18C0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259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028FE-6269-4EE4-B9AF-244D433806EF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9B93B-06BB-477F-B447-1BECDD18C0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407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028FE-6269-4EE4-B9AF-244D433806EF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9B93B-06BB-477F-B447-1BECDD18C0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129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028FE-6269-4EE4-B9AF-244D433806EF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9B93B-06BB-477F-B447-1BECDD18C0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708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028FE-6269-4EE4-B9AF-244D433806EF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9B93B-06BB-477F-B447-1BECDD18C0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934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028FE-6269-4EE4-B9AF-244D433806EF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9B93B-06BB-477F-B447-1BECDD18C0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6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028FE-6269-4EE4-B9AF-244D433806EF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9B93B-06BB-477F-B447-1BECDD18C0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618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028FE-6269-4EE4-B9AF-244D433806EF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9B93B-06BB-477F-B447-1BECDD18C0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802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028FE-6269-4EE4-B9AF-244D433806EF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9B93B-06BB-477F-B447-1BECDD18C0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362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028FE-6269-4EE4-B9AF-244D433806EF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9B93B-06BB-477F-B447-1BECDD18C0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002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12" Type="http://schemas.openxmlformats.org/officeDocument/2006/relationships/image" Target="../media/image42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image" Target="../media/image35.jpe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5163" cy="6856223"/>
          </a:xfrm>
          <a:prstGeom prst="rect">
            <a:avLst/>
          </a:prstGeom>
        </p:spPr>
      </p:pic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BAFBAC66-B62A-4DDB-AACC-D88538E58F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9817" y="3860208"/>
            <a:ext cx="9835166" cy="688768"/>
          </a:xfrm>
        </p:spPr>
        <p:txBody>
          <a:bodyPr>
            <a:normAutofit fontScale="70000" lnSpcReduction="20000"/>
          </a:bodyPr>
          <a:lstStyle/>
          <a:p>
            <a:r>
              <a:rPr lang="ru-RU" sz="3200" b="1" spc="600" dirty="0">
                <a:solidFill>
                  <a:schemeClr val="bg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Системы контроля транспорта </a:t>
            </a:r>
            <a:endParaRPr lang="en-US" sz="3200" b="1" spc="600" dirty="0">
              <a:solidFill>
                <a:schemeClr val="bg1"/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  <a:p>
            <a:r>
              <a:rPr lang="ru-RU" sz="3200" b="1" spc="600" dirty="0">
                <a:solidFill>
                  <a:schemeClr val="bg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и дорожного движения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898B930-4E1E-435A-9E9C-8C4664A6567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2627" y="1962749"/>
            <a:ext cx="3437089" cy="171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638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>
            <a:grpSpLocks/>
          </p:cNvGrpSpPr>
          <p:nvPr/>
        </p:nvGrpSpPr>
        <p:grpSpPr>
          <a:xfrm>
            <a:off x="6527171" y="1602157"/>
            <a:ext cx="2088473" cy="4880968"/>
            <a:chOff x="1992376" y="1625890"/>
            <a:chExt cx="1892134" cy="4943110"/>
          </a:xfrm>
        </p:grpSpPr>
        <p:grpSp>
          <p:nvGrpSpPr>
            <p:cNvPr id="3" name="组合 70"/>
            <p:cNvGrpSpPr>
              <a:grpSpLocks/>
            </p:cNvGrpSpPr>
            <p:nvPr/>
          </p:nvGrpSpPr>
          <p:grpSpPr bwMode="auto">
            <a:xfrm>
              <a:off x="1999292" y="1625890"/>
              <a:ext cx="1885218" cy="1670412"/>
              <a:chOff x="7055372" y="1710609"/>
              <a:chExt cx="1432645" cy="1649690"/>
            </a:xfrm>
          </p:grpSpPr>
          <p:sp>
            <p:nvSpPr>
              <p:cNvPr id="8" name="Presentation Title Rectangle"/>
              <p:cNvSpPr txBox="1">
                <a:spLocks/>
              </p:cNvSpPr>
              <p:nvPr/>
            </p:nvSpPr>
            <p:spPr>
              <a:xfrm>
                <a:off x="7055372" y="1710609"/>
                <a:ext cx="1432645" cy="1649690"/>
              </a:xfrm>
              <a:prstGeom prst="rect">
                <a:avLst/>
              </a:prstGeom>
              <a:solidFill>
                <a:srgbClr val="7030A0"/>
              </a:solidFill>
              <a:effectLst/>
            </p:spPr>
            <p:txBody>
              <a:bodyPr lIns="180581" rIns="135436" bIns="180581" anchor="b"/>
              <a:lstStyle>
                <a:lvl1pPr algn="l" defTabSz="914363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lang="en-US" sz="3600" b="1" i="0" kern="1200" cap="none" spc="-100" baseline="0">
                    <a:ln w="3175">
                      <a:noFill/>
                    </a:ln>
                    <a:gradFill flip="none" rotWithShape="1">
                      <a:gsLst>
                        <a:gs pos="4583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  <a:tileRect/>
                    </a:gradFill>
                    <a:effectLst/>
                    <a:latin typeface="+mj-lt"/>
                    <a:ea typeface="+mn-ea"/>
                    <a:cs typeface="Arial" charset="0"/>
                  </a:defRPr>
                </a:lvl1pPr>
              </a:lstStyle>
              <a:p>
                <a:pPr algn="ctr" defTabSz="899077">
                  <a:defRPr/>
                </a:pPr>
                <a:endParaRPr lang="en-US" sz="2370" kern="0" spc="0" dirty="0">
                  <a:latin typeface="Calibri Light" panose="020F0302020204030204" pitchFamily="34" charset="0"/>
                  <a:ea typeface="微软雅黑"/>
                  <a:cs typeface="Calibri Light" panose="020F0302020204030204" pitchFamily="34" charset="0"/>
                  <a:sym typeface="+mn-lt"/>
                </a:endParaRPr>
              </a:p>
            </p:txBody>
          </p:sp>
          <p:sp>
            <p:nvSpPr>
              <p:cNvPr id="9" name="TextBox 74"/>
              <p:cNvSpPr txBox="1">
                <a:spLocks noChangeArrowheads="1"/>
              </p:cNvSpPr>
              <p:nvPr/>
            </p:nvSpPr>
            <p:spPr bwMode="auto">
              <a:xfrm>
                <a:off x="7175217" y="2834638"/>
                <a:ext cx="1263301" cy="3386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9pPr>
              </a:lstStyle>
              <a:p>
                <a:pPr algn="ctr" defTabSz="1198661"/>
                <a:r>
                  <a:rPr lang="ru-RU" altLang="zh-CN" sz="1600" b="1" dirty="0">
                    <a:solidFill>
                      <a:srgbClr val="FFFFFF"/>
                    </a:solidFill>
                    <a:latin typeface="Calibri Light" panose="020F0302020204030204" pitchFamily="34" charset="0"/>
                    <a:ea typeface="微软雅黑"/>
                    <a:cs typeface="Calibri Light" panose="020F0302020204030204" pitchFamily="34" charset="0"/>
                    <a:sym typeface="+mn-lt"/>
                  </a:rPr>
                  <a:t>Парковка</a:t>
                </a:r>
                <a:endParaRPr lang="zh-CN" altLang="en-US" sz="1600" b="1" dirty="0">
                  <a:solidFill>
                    <a:srgbClr val="FFFFFF"/>
                  </a:solidFill>
                  <a:latin typeface="Calibri Light" panose="020F0302020204030204" pitchFamily="34" charset="0"/>
                  <a:ea typeface="微软雅黑"/>
                  <a:cs typeface="Calibri Light" panose="020F0302020204030204" pitchFamily="34" charset="0"/>
                  <a:sym typeface="+mn-lt"/>
                </a:endParaRPr>
              </a:p>
            </p:txBody>
          </p:sp>
        </p:grpSp>
        <p:grpSp>
          <p:nvGrpSpPr>
            <p:cNvPr id="4" name="组合 4"/>
            <p:cNvGrpSpPr/>
            <p:nvPr/>
          </p:nvGrpSpPr>
          <p:grpSpPr>
            <a:xfrm rot="5400000">
              <a:off x="2590629" y="3426175"/>
              <a:ext cx="434089" cy="375794"/>
              <a:chOff x="3861480" y="2232378"/>
              <a:chExt cx="824478" cy="449262"/>
            </a:xfrm>
          </p:grpSpPr>
          <p:sp>
            <p:nvSpPr>
              <p:cNvPr id="6" name="AutoShape 7"/>
              <p:cNvSpPr>
                <a:spLocks noChangeArrowheads="1"/>
              </p:cNvSpPr>
              <p:nvPr/>
            </p:nvSpPr>
            <p:spPr bwMode="gray">
              <a:xfrm>
                <a:off x="3861480" y="2232378"/>
                <a:ext cx="398462" cy="449262"/>
              </a:xfrm>
              <a:prstGeom prst="chevron">
                <a:avLst>
                  <a:gd name="adj" fmla="val 52514"/>
                </a:avLst>
              </a:prstGeom>
              <a:solidFill>
                <a:srgbClr val="C00000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1198661"/>
                <a:endParaRPr lang="zh-CN" altLang="en-US" sz="2370" b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 Light" panose="020F0302020204030204" pitchFamily="34" charset="0"/>
                  <a:ea typeface="微软雅黑"/>
                  <a:cs typeface="Calibri Light" panose="020F0302020204030204" pitchFamily="34" charset="0"/>
                  <a:sym typeface="+mn-lt"/>
                </a:endParaRPr>
              </a:p>
            </p:txBody>
          </p:sp>
          <p:sp>
            <p:nvSpPr>
              <p:cNvPr id="7" name="AutoShape 7"/>
              <p:cNvSpPr>
                <a:spLocks noChangeArrowheads="1"/>
              </p:cNvSpPr>
              <p:nvPr/>
            </p:nvSpPr>
            <p:spPr bwMode="gray">
              <a:xfrm>
                <a:off x="4287496" y="2232378"/>
                <a:ext cx="398462" cy="449262"/>
              </a:xfrm>
              <a:prstGeom prst="chevron">
                <a:avLst>
                  <a:gd name="adj" fmla="val 52514"/>
                </a:avLst>
              </a:prstGeom>
              <a:solidFill>
                <a:srgbClr val="C00000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1198661"/>
                <a:endParaRPr lang="zh-CN" altLang="en-US" sz="2370" b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 Light" panose="020F0302020204030204" pitchFamily="34" charset="0"/>
                  <a:ea typeface="微软雅黑"/>
                  <a:cs typeface="Calibri Light" panose="020F0302020204030204" pitchFamily="34" charset="0"/>
                  <a:sym typeface="+mn-lt"/>
                </a:endParaRPr>
              </a:p>
            </p:txBody>
          </p:sp>
        </p:grpSp>
        <p:sp>
          <p:nvSpPr>
            <p:cNvPr id="5" name="2 Marcador de contenido"/>
            <p:cNvSpPr txBox="1">
              <a:spLocks/>
            </p:cNvSpPr>
            <p:nvPr/>
          </p:nvSpPr>
          <p:spPr bwMode="auto">
            <a:xfrm>
              <a:off x="1992376" y="4048722"/>
              <a:ext cx="1885219" cy="2520278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119870" tIns="59935" rIns="119870" bIns="59935"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02879">
                <a:lnSpc>
                  <a:spcPct val="150000"/>
                </a:lnSpc>
                <a:buFont typeface="Wingdings" pitchFamily="2" charset="2"/>
                <a:buChar char="n"/>
                <a:defRPr/>
              </a:pPr>
              <a:r>
                <a:rPr lang="en-US" altLang="zh-CN" sz="1037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 panose="020F0302020204030204" pitchFamily="34" charset="0"/>
                  <a:ea typeface="微软雅黑"/>
                  <a:cs typeface="Calibri Light" panose="020F0302020204030204" pitchFamily="34" charset="0"/>
                  <a:sym typeface="+mn-lt"/>
                </a:rPr>
                <a:t> </a:t>
              </a:r>
              <a:r>
                <a:rPr lang="ru-RU" altLang="zh-CN" sz="1037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 panose="020F0302020204030204" pitchFamily="34" charset="0"/>
                  <a:cs typeface="Calibri Light" panose="020F0302020204030204" pitchFamily="34" charset="0"/>
                  <a:sym typeface="+mn-lt"/>
                </a:rPr>
                <a:t>Распознавание </a:t>
              </a:r>
              <a:r>
                <a:rPr lang="ru-RU" altLang="zh-CN" sz="1037" b="1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 panose="020F0302020204030204" pitchFamily="34" charset="0"/>
                  <a:cs typeface="Calibri Light" panose="020F0302020204030204" pitchFamily="34" charset="0"/>
                  <a:sym typeface="+mn-lt"/>
                </a:rPr>
                <a:t>госномеров</a:t>
              </a:r>
              <a:endParaRPr lang="en-US" altLang="zh-CN" sz="1037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+mn-lt"/>
              </a:endParaRPr>
            </a:p>
            <a:p>
              <a:pPr marL="0" indent="0" defTabSz="902879">
                <a:lnSpc>
                  <a:spcPct val="150000"/>
                </a:lnSpc>
                <a:buFont typeface="Wingdings" pitchFamily="2" charset="2"/>
                <a:buChar char="n"/>
                <a:defRPr/>
              </a:pPr>
              <a:r>
                <a:rPr lang="zh-CN" altLang="en-US" sz="1037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 panose="020F0302020204030204" pitchFamily="34" charset="0"/>
                  <a:cs typeface="Calibri Light" panose="020F0302020204030204" pitchFamily="34" charset="0"/>
                  <a:sym typeface="+mn-lt"/>
                </a:rPr>
                <a:t> </a:t>
              </a:r>
              <a:r>
                <a:rPr lang="ru-RU" altLang="zh-CN" sz="1037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 panose="020F0302020204030204" pitchFamily="34" charset="0"/>
                  <a:cs typeface="Calibri Light" panose="020F0302020204030204" pitchFamily="34" charset="0"/>
                  <a:sym typeface="+mn-lt"/>
                </a:rPr>
                <a:t>Распознавание ТС: марка, размер, цвет</a:t>
              </a:r>
              <a:endParaRPr lang="en-US" altLang="zh-CN" sz="1037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+mn-lt"/>
              </a:endParaRPr>
            </a:p>
            <a:p>
              <a:pPr marL="0" indent="0" defTabSz="902879">
                <a:lnSpc>
                  <a:spcPct val="150000"/>
                </a:lnSpc>
                <a:buFont typeface="Wingdings" pitchFamily="2" charset="2"/>
                <a:buChar char="n"/>
                <a:defRPr/>
              </a:pPr>
              <a:r>
                <a:rPr lang="en-US" altLang="zh-CN" sz="1037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 panose="020F0302020204030204" pitchFamily="34" charset="0"/>
                  <a:ea typeface="微软雅黑"/>
                  <a:cs typeface="Calibri Light" panose="020F0302020204030204" pitchFamily="34" charset="0"/>
                  <a:sym typeface="+mn-lt"/>
                </a:rPr>
                <a:t> </a:t>
              </a:r>
              <a:r>
                <a:rPr lang="ru-RU" altLang="zh-CN" sz="1037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 panose="020F0302020204030204" pitchFamily="34" charset="0"/>
                  <a:ea typeface="微软雅黑"/>
                  <a:cs typeface="Calibri Light" panose="020F0302020204030204" pitchFamily="34" charset="0"/>
                  <a:sym typeface="+mn-lt"/>
                </a:rPr>
                <a:t>Определение нарушений правил парковки: место, время</a:t>
              </a:r>
            </a:p>
            <a:p>
              <a:pPr marL="0" indent="0" defTabSz="902879">
                <a:lnSpc>
                  <a:spcPct val="150000"/>
                </a:lnSpc>
                <a:buFont typeface="Wingdings" pitchFamily="2" charset="2"/>
                <a:buChar char="n"/>
                <a:defRPr/>
              </a:pPr>
              <a:r>
                <a:rPr lang="ru-RU" altLang="zh-CN" sz="1037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 panose="020F0302020204030204" pitchFamily="34" charset="0"/>
                  <a:cs typeface="Calibri Light" panose="020F0302020204030204" pitchFamily="34" charset="0"/>
                  <a:sym typeface="+mn-lt"/>
                </a:rPr>
                <a:t>Интеграция со сторонними </a:t>
              </a:r>
              <a:r>
                <a:rPr lang="ru-RU" altLang="zh-CN" sz="1037" b="1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 panose="020F0302020204030204" pitchFamily="34" charset="0"/>
                  <a:cs typeface="Calibri Light" panose="020F0302020204030204" pitchFamily="34" charset="0"/>
                  <a:sym typeface="+mn-lt"/>
                </a:rPr>
                <a:t>истемами</a:t>
              </a:r>
              <a:endParaRPr lang="en-US" altLang="zh-CN" sz="1037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ea typeface="微软雅黑"/>
                <a:cs typeface="Calibri Light" panose="020F0302020204030204" pitchFamily="34" charset="0"/>
                <a:sym typeface="+mn-lt"/>
              </a:endParaRPr>
            </a:p>
          </p:txBody>
        </p:sp>
      </p:grpSp>
      <p:grpSp>
        <p:nvGrpSpPr>
          <p:cNvPr id="10" name="组合 11"/>
          <p:cNvGrpSpPr>
            <a:grpSpLocks/>
          </p:cNvGrpSpPr>
          <p:nvPr/>
        </p:nvGrpSpPr>
        <p:grpSpPr>
          <a:xfrm>
            <a:off x="3595183" y="1553660"/>
            <a:ext cx="1825810" cy="4880968"/>
            <a:chOff x="7772072" y="1625890"/>
            <a:chExt cx="2004020" cy="4943110"/>
          </a:xfrm>
        </p:grpSpPr>
        <p:grpSp>
          <p:nvGrpSpPr>
            <p:cNvPr id="11" name="组合 4"/>
            <p:cNvGrpSpPr/>
            <p:nvPr/>
          </p:nvGrpSpPr>
          <p:grpSpPr>
            <a:xfrm rot="5400000">
              <a:off x="8634349" y="3385598"/>
              <a:ext cx="434089" cy="375794"/>
              <a:chOff x="3861480" y="2232378"/>
              <a:chExt cx="824478" cy="449262"/>
            </a:xfrm>
          </p:grpSpPr>
          <p:sp>
            <p:nvSpPr>
              <p:cNvPr id="16" name="AutoShape 7"/>
              <p:cNvSpPr>
                <a:spLocks noChangeArrowheads="1"/>
              </p:cNvSpPr>
              <p:nvPr/>
            </p:nvSpPr>
            <p:spPr bwMode="gray">
              <a:xfrm>
                <a:off x="3861480" y="2232378"/>
                <a:ext cx="398462" cy="449262"/>
              </a:xfrm>
              <a:prstGeom prst="chevron">
                <a:avLst>
                  <a:gd name="adj" fmla="val 52514"/>
                </a:avLst>
              </a:prstGeom>
              <a:solidFill>
                <a:srgbClr val="C00000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1198661"/>
                <a:endParaRPr lang="zh-CN" altLang="en-US" sz="2370" b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 Light" panose="020F0302020204030204" pitchFamily="34" charset="0"/>
                  <a:ea typeface="微软雅黑"/>
                  <a:cs typeface="Calibri Light" panose="020F0302020204030204" pitchFamily="34" charset="0"/>
                  <a:sym typeface="+mn-lt"/>
                </a:endParaRPr>
              </a:p>
            </p:txBody>
          </p:sp>
          <p:sp>
            <p:nvSpPr>
              <p:cNvPr id="17" name="AutoShape 7"/>
              <p:cNvSpPr>
                <a:spLocks noChangeArrowheads="1"/>
              </p:cNvSpPr>
              <p:nvPr/>
            </p:nvSpPr>
            <p:spPr bwMode="gray">
              <a:xfrm>
                <a:off x="4287496" y="2232378"/>
                <a:ext cx="398462" cy="449262"/>
              </a:xfrm>
              <a:prstGeom prst="chevron">
                <a:avLst>
                  <a:gd name="adj" fmla="val 52514"/>
                </a:avLst>
              </a:prstGeom>
              <a:solidFill>
                <a:srgbClr val="C00000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1198661"/>
                <a:endParaRPr lang="zh-CN" altLang="en-US" sz="2370" b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 Light" panose="020F0302020204030204" pitchFamily="34" charset="0"/>
                  <a:ea typeface="微软雅黑"/>
                  <a:cs typeface="Calibri Light" panose="020F0302020204030204" pitchFamily="34" charset="0"/>
                  <a:sym typeface="+mn-lt"/>
                </a:endParaRPr>
              </a:p>
            </p:txBody>
          </p:sp>
        </p:grpSp>
        <p:sp>
          <p:nvSpPr>
            <p:cNvPr id="12" name="2 Marcador de contenido"/>
            <p:cNvSpPr txBox="1">
              <a:spLocks/>
            </p:cNvSpPr>
            <p:nvPr/>
          </p:nvSpPr>
          <p:spPr bwMode="auto">
            <a:xfrm>
              <a:off x="7772072" y="4048722"/>
              <a:ext cx="1951070" cy="2520278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119870" tIns="59935" rIns="119870" bIns="59935"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02879">
                <a:lnSpc>
                  <a:spcPct val="150000"/>
                </a:lnSpc>
                <a:buFont typeface="Wingdings" pitchFamily="2" charset="2"/>
                <a:buChar char="n"/>
                <a:defRPr/>
              </a:pPr>
              <a:r>
                <a:rPr lang="en-US" altLang="zh-CN" sz="1037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 panose="020F0302020204030204" pitchFamily="34" charset="0"/>
                  <a:ea typeface="微软雅黑"/>
                  <a:cs typeface="Calibri Light" panose="020F0302020204030204" pitchFamily="34" charset="0"/>
                  <a:sym typeface="+mn-lt"/>
                </a:rPr>
                <a:t> </a:t>
              </a:r>
              <a:r>
                <a:rPr lang="ru-RU" altLang="zh-CN" sz="1037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 panose="020F0302020204030204" pitchFamily="34" charset="0"/>
                  <a:cs typeface="Calibri Light" panose="020F0302020204030204" pitchFamily="34" charset="0"/>
                  <a:sym typeface="+mn-lt"/>
                </a:rPr>
                <a:t>Распознавание </a:t>
              </a:r>
              <a:r>
                <a:rPr lang="ru-RU" altLang="zh-CN" sz="1037" b="1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 panose="020F0302020204030204" pitchFamily="34" charset="0"/>
                  <a:cs typeface="Calibri Light" panose="020F0302020204030204" pitchFamily="34" charset="0"/>
                  <a:sym typeface="+mn-lt"/>
                </a:rPr>
                <a:t>госномеров</a:t>
              </a:r>
              <a:endParaRPr lang="en-US" altLang="zh-CN" sz="1037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+mn-lt"/>
              </a:endParaRPr>
            </a:p>
            <a:p>
              <a:pPr marL="0" indent="0" defTabSz="902879">
                <a:lnSpc>
                  <a:spcPct val="150000"/>
                </a:lnSpc>
                <a:buFont typeface="Wingdings" pitchFamily="2" charset="2"/>
                <a:buChar char="n"/>
                <a:defRPr/>
              </a:pPr>
              <a:r>
                <a:rPr lang="zh-CN" altLang="en-US" sz="1037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 panose="020F0302020204030204" pitchFamily="34" charset="0"/>
                  <a:cs typeface="Calibri Light" panose="020F0302020204030204" pitchFamily="34" charset="0"/>
                  <a:sym typeface="+mn-lt"/>
                </a:rPr>
                <a:t> </a:t>
              </a:r>
              <a:r>
                <a:rPr lang="ru-RU" altLang="zh-CN" sz="1037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 panose="020F0302020204030204" pitchFamily="34" charset="0"/>
                  <a:cs typeface="Calibri Light" panose="020F0302020204030204" pitchFamily="34" charset="0"/>
                  <a:sym typeface="+mn-lt"/>
                </a:rPr>
                <a:t>Распознавание ТС: марка, размер, цвет</a:t>
              </a:r>
              <a:endParaRPr lang="en-US" altLang="zh-CN" sz="1037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+mn-lt"/>
              </a:endParaRPr>
            </a:p>
            <a:p>
              <a:pPr marL="0" indent="0" defTabSz="902879">
                <a:lnSpc>
                  <a:spcPct val="150000"/>
                </a:lnSpc>
                <a:buFont typeface="Wingdings" pitchFamily="2" charset="2"/>
                <a:buChar char="n"/>
                <a:defRPr/>
              </a:pPr>
              <a:r>
                <a:rPr lang="zh-CN" altLang="en-US" sz="1037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 panose="020F0302020204030204" pitchFamily="34" charset="0"/>
                  <a:ea typeface="微软雅黑"/>
                  <a:cs typeface="Calibri Light" panose="020F0302020204030204" pitchFamily="34" charset="0"/>
                  <a:sym typeface="+mn-lt"/>
                </a:rPr>
                <a:t> </a:t>
              </a:r>
              <a:r>
                <a:rPr lang="ru-RU" altLang="zh-CN" sz="1037" b="1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 panose="020F0302020204030204" pitchFamily="34" charset="0"/>
                  <a:ea typeface="微软雅黑"/>
                  <a:cs typeface="Calibri Light" panose="020F0302020204030204" pitchFamily="34" charset="0"/>
                  <a:sym typeface="+mn-lt"/>
                </a:rPr>
                <a:t>Детекция</a:t>
              </a:r>
              <a:r>
                <a:rPr lang="ru-RU" altLang="zh-CN" sz="1037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 panose="020F0302020204030204" pitchFamily="34" charset="0"/>
                  <a:ea typeface="微软雅黑"/>
                  <a:cs typeface="Calibri Light" panose="020F0302020204030204" pitchFamily="34" charset="0"/>
                  <a:sym typeface="+mn-lt"/>
                </a:rPr>
                <a:t> проезда на красный свет</a:t>
              </a:r>
              <a:r>
                <a:rPr lang="en-US" altLang="zh-CN" sz="1037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 panose="020F0302020204030204" pitchFamily="34" charset="0"/>
                  <a:ea typeface="微软雅黑"/>
                  <a:cs typeface="Calibri Light" panose="020F0302020204030204" pitchFamily="34" charset="0"/>
                  <a:sym typeface="+mn-lt"/>
                </a:rPr>
                <a:t>, </a:t>
              </a:r>
              <a:r>
                <a:rPr lang="ru-RU" altLang="zh-CN" sz="1037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 panose="020F0302020204030204" pitchFamily="34" charset="0"/>
                  <a:ea typeface="微软雅黑"/>
                  <a:cs typeface="Calibri Light" panose="020F0302020204030204" pitchFamily="34" charset="0"/>
                  <a:sym typeface="+mn-lt"/>
                </a:rPr>
                <a:t>настраиваемые снимки-доказательства</a:t>
              </a:r>
              <a:r>
                <a:rPr lang="en-US" altLang="zh-CN" sz="1037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 panose="020F0302020204030204" pitchFamily="34" charset="0"/>
                  <a:ea typeface="微软雅黑"/>
                  <a:cs typeface="Calibri Light" panose="020F0302020204030204" pitchFamily="34" charset="0"/>
                  <a:sym typeface="+mn-lt"/>
                </a:rPr>
                <a:t> </a:t>
              </a:r>
            </a:p>
            <a:p>
              <a:pPr marL="0" indent="0" defTabSz="902879">
                <a:lnSpc>
                  <a:spcPct val="150000"/>
                </a:lnSpc>
                <a:buFont typeface="Wingdings" pitchFamily="2" charset="2"/>
                <a:buChar char="n"/>
                <a:defRPr/>
              </a:pPr>
              <a:r>
                <a:rPr lang="ru-RU" altLang="zh-CN" sz="1037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 panose="020F0302020204030204" pitchFamily="34" charset="0"/>
                  <a:cs typeface="Calibri Light" panose="020F0302020204030204" pitchFamily="34" charset="0"/>
                  <a:sym typeface="+mn-lt"/>
                </a:rPr>
                <a:t>Интеграция со сторонними системами</a:t>
              </a:r>
              <a:endParaRPr lang="en-US" altLang="zh-CN" sz="1037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ea typeface="微软雅黑"/>
                <a:cs typeface="Calibri Light" panose="020F0302020204030204" pitchFamily="34" charset="0"/>
                <a:sym typeface="+mn-lt"/>
              </a:endParaRPr>
            </a:p>
          </p:txBody>
        </p:sp>
        <p:grpSp>
          <p:nvGrpSpPr>
            <p:cNvPr id="13" name="组合 18"/>
            <p:cNvGrpSpPr>
              <a:grpSpLocks/>
            </p:cNvGrpSpPr>
            <p:nvPr/>
          </p:nvGrpSpPr>
          <p:grpSpPr bwMode="auto">
            <a:xfrm>
              <a:off x="7825022" y="1625890"/>
              <a:ext cx="1951070" cy="1670772"/>
              <a:chOff x="2233064" y="1714378"/>
              <a:chExt cx="1490053" cy="1649460"/>
            </a:xfrm>
          </p:grpSpPr>
          <p:sp>
            <p:nvSpPr>
              <p:cNvPr id="14" name="Presentation Title Rectangle"/>
              <p:cNvSpPr txBox="1">
                <a:spLocks/>
              </p:cNvSpPr>
              <p:nvPr/>
            </p:nvSpPr>
            <p:spPr>
              <a:xfrm>
                <a:off x="2233064" y="1714378"/>
                <a:ext cx="1490053" cy="1649460"/>
              </a:xfrm>
              <a:prstGeom prst="rect">
                <a:avLst/>
              </a:prstGeom>
              <a:solidFill>
                <a:schemeClr val="accent6"/>
              </a:solidFill>
              <a:effectLst/>
            </p:spPr>
            <p:txBody>
              <a:bodyPr lIns="180581" rIns="135436" bIns="180581" anchor="b"/>
              <a:lstStyle>
                <a:defPPr>
                  <a:defRPr lang="en-US"/>
                </a:defPPr>
                <a:lvl1pPr marR="0" lvl="0" indent="0" defTabSz="914400" fontAlgn="auto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000" b="0" i="0" u="none" strike="noStrike" kern="0" cap="none" spc="0" normalizeH="0" baseline="0">
                    <a:ln w="3175">
                      <a:noFill/>
                    </a:ln>
                    <a:gradFill flip="none" rotWithShape="1">
                      <a:gsLst>
                        <a:gs pos="4583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  <a:tileRect/>
                    </a:gradFill>
                    <a:effectLst/>
                    <a:uLnTx/>
                    <a:uFillTx/>
                    <a:latin typeface="Segoe"/>
                    <a:cs typeface="Arial" charset="0"/>
                  </a:defRPr>
                </a:lvl1pPr>
              </a:lstStyle>
              <a:p>
                <a:pPr defTabSz="902879">
                  <a:defRPr/>
                </a:pPr>
                <a:r>
                  <a:rPr lang="zh-CN" altLang="en-US" sz="3160" b="1" dirty="0">
                    <a:latin typeface="Calibri Light" panose="020F0302020204030204" pitchFamily="34" charset="0"/>
                    <a:ea typeface="微软雅黑"/>
                    <a:cs typeface="Calibri Light" panose="020F0302020204030204" pitchFamily="34" charset="0"/>
                    <a:sym typeface="+mn-lt"/>
                  </a:rPr>
                  <a:t>    </a:t>
                </a:r>
                <a:endParaRPr lang="en-US" altLang="zh-CN" sz="3160" b="1" dirty="0">
                  <a:latin typeface="Calibri Light" panose="020F0302020204030204" pitchFamily="34" charset="0"/>
                  <a:ea typeface="微软雅黑"/>
                  <a:cs typeface="Calibri Light" panose="020F0302020204030204" pitchFamily="34" charset="0"/>
                  <a:sym typeface="+mn-lt"/>
                </a:endParaRPr>
              </a:p>
              <a:p>
                <a:pPr defTabSz="902879">
                  <a:defRPr/>
                </a:pPr>
                <a:endParaRPr lang="en-US" altLang="zh-CN" sz="3160" b="1" dirty="0">
                  <a:latin typeface="Calibri Light" panose="020F0302020204030204" pitchFamily="34" charset="0"/>
                  <a:ea typeface="微软雅黑"/>
                  <a:cs typeface="Calibri Light" panose="020F0302020204030204" pitchFamily="34" charset="0"/>
                  <a:sym typeface="+mn-lt"/>
                </a:endParaRPr>
              </a:p>
              <a:p>
                <a:pPr defTabSz="902879">
                  <a:defRPr/>
                </a:pPr>
                <a:endParaRPr lang="en-US" altLang="zh-CN" sz="3160" b="1" dirty="0">
                  <a:latin typeface="Calibri Light" panose="020F0302020204030204" pitchFamily="34" charset="0"/>
                  <a:ea typeface="微软雅黑"/>
                  <a:cs typeface="Calibri Light" panose="020F0302020204030204" pitchFamily="34" charset="0"/>
                  <a:sym typeface="+mn-lt"/>
                </a:endParaRPr>
              </a:p>
              <a:p>
                <a:pPr defTabSz="902879">
                  <a:defRPr/>
                </a:pPr>
                <a:endParaRPr lang="en-US" altLang="zh-CN" sz="3160" b="1" dirty="0">
                  <a:latin typeface="Calibri Light" panose="020F0302020204030204" pitchFamily="34" charset="0"/>
                  <a:ea typeface="微软雅黑"/>
                  <a:cs typeface="Calibri Light" panose="020F0302020204030204" pitchFamily="34" charset="0"/>
                  <a:sym typeface="+mn-lt"/>
                </a:endParaRPr>
              </a:p>
              <a:p>
                <a:pPr defTabSz="902879">
                  <a:defRPr/>
                </a:pPr>
                <a:endParaRPr lang="en-US" altLang="zh-CN" sz="3160" b="1" dirty="0">
                  <a:latin typeface="Calibri Light" panose="020F0302020204030204" pitchFamily="34" charset="0"/>
                  <a:ea typeface="微软雅黑"/>
                  <a:cs typeface="Calibri Light" panose="020F0302020204030204" pitchFamily="34" charset="0"/>
                  <a:sym typeface="+mn-lt"/>
                </a:endParaRPr>
              </a:p>
              <a:p>
                <a:pPr defTabSz="902879">
                  <a:defRPr/>
                </a:pPr>
                <a:r>
                  <a:rPr lang="en-US" altLang="zh-CN" sz="3160" b="1" dirty="0">
                    <a:latin typeface="Calibri Light" panose="020F0302020204030204" pitchFamily="34" charset="0"/>
                    <a:ea typeface="微软雅黑"/>
                    <a:cs typeface="Calibri Light" panose="020F0302020204030204" pitchFamily="34" charset="0"/>
                    <a:sym typeface="+mn-lt"/>
                  </a:rPr>
                  <a:t>    </a:t>
                </a:r>
                <a:r>
                  <a:rPr lang="zh-CN" altLang="en-US" sz="3160" b="1" dirty="0">
                    <a:latin typeface="Calibri Light" panose="020F0302020204030204" pitchFamily="34" charset="0"/>
                    <a:ea typeface="微软雅黑"/>
                    <a:cs typeface="Calibri Light" panose="020F0302020204030204" pitchFamily="34" charset="0"/>
                    <a:sym typeface="+mn-lt"/>
                  </a:rPr>
                  <a:t> </a:t>
                </a:r>
                <a:endParaRPr sz="3160" b="1" dirty="0">
                  <a:latin typeface="Calibri Light" panose="020F0302020204030204" pitchFamily="34" charset="0"/>
                  <a:ea typeface="微软雅黑"/>
                  <a:cs typeface="Calibri Light" panose="020F0302020204030204" pitchFamily="34" charset="0"/>
                  <a:sym typeface="+mn-lt"/>
                </a:endParaRPr>
              </a:p>
            </p:txBody>
          </p:sp>
          <p:sp>
            <p:nvSpPr>
              <p:cNvPr id="15" name="TextBox 40"/>
              <p:cNvSpPr txBox="1">
                <a:spLocks noChangeArrowheads="1"/>
              </p:cNvSpPr>
              <p:nvPr/>
            </p:nvSpPr>
            <p:spPr bwMode="auto">
              <a:xfrm>
                <a:off x="2293370" y="2912710"/>
                <a:ext cx="1410394" cy="3384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9pPr>
              </a:lstStyle>
              <a:p>
                <a:pPr algn="ctr" defTabSz="1198661"/>
                <a:r>
                  <a:rPr lang="ru-RU" altLang="zh-CN" sz="1600" b="1" dirty="0">
                    <a:solidFill>
                      <a:srgbClr val="FFFFFF"/>
                    </a:solidFill>
                    <a:latin typeface="Calibri Light" panose="020F0302020204030204" pitchFamily="34" charset="0"/>
                    <a:ea typeface="微软雅黑"/>
                    <a:cs typeface="Calibri Light" panose="020F0302020204030204" pitchFamily="34" charset="0"/>
                    <a:sym typeface="+mn-lt"/>
                  </a:rPr>
                  <a:t>Красный свет</a:t>
                </a:r>
                <a:endParaRPr lang="zh-CN" altLang="en-US" sz="1600" b="1" dirty="0">
                  <a:solidFill>
                    <a:srgbClr val="FFFFFF"/>
                  </a:solidFill>
                  <a:latin typeface="Calibri Light" panose="020F0302020204030204" pitchFamily="34" charset="0"/>
                  <a:ea typeface="微软雅黑"/>
                  <a:cs typeface="Calibri Light" panose="020F0302020204030204" pitchFamily="34" charset="0"/>
                  <a:sym typeface="+mn-lt"/>
                </a:endParaRPr>
              </a:p>
            </p:txBody>
          </p:sp>
        </p:grpSp>
      </p:grpSp>
      <p:grpSp>
        <p:nvGrpSpPr>
          <p:cNvPr id="18" name="组合 1"/>
          <p:cNvGrpSpPr>
            <a:grpSpLocks/>
          </p:cNvGrpSpPr>
          <p:nvPr/>
        </p:nvGrpSpPr>
        <p:grpSpPr>
          <a:xfrm>
            <a:off x="803885" y="1602157"/>
            <a:ext cx="2018561" cy="4880968"/>
            <a:chOff x="35992" y="1625890"/>
            <a:chExt cx="1896539" cy="4943110"/>
          </a:xfrm>
        </p:grpSpPr>
        <p:grpSp>
          <p:nvGrpSpPr>
            <p:cNvPr id="19" name="组合 19"/>
            <p:cNvGrpSpPr>
              <a:grpSpLocks/>
            </p:cNvGrpSpPr>
            <p:nvPr/>
          </p:nvGrpSpPr>
          <p:grpSpPr bwMode="auto">
            <a:xfrm>
              <a:off x="48158" y="1625890"/>
              <a:ext cx="1884373" cy="1670178"/>
              <a:chOff x="611560" y="1710609"/>
              <a:chExt cx="1432432" cy="1649460"/>
            </a:xfrm>
          </p:grpSpPr>
          <p:sp>
            <p:nvSpPr>
              <p:cNvPr id="24" name="Presentation Title Rectangle"/>
              <p:cNvSpPr txBox="1">
                <a:spLocks/>
              </p:cNvSpPr>
              <p:nvPr/>
            </p:nvSpPr>
            <p:spPr>
              <a:xfrm>
                <a:off x="611560" y="1710609"/>
                <a:ext cx="1432432" cy="1649460"/>
              </a:xfrm>
              <a:prstGeom prst="rect">
                <a:avLst/>
              </a:prstGeom>
              <a:solidFill>
                <a:schemeClr val="accent5"/>
              </a:solidFill>
              <a:effectLst/>
            </p:spPr>
            <p:txBody>
              <a:bodyPr lIns="180581" rIns="135436" bIns="180581" anchor="b"/>
              <a:lstStyle>
                <a:lvl1pPr algn="l" defTabSz="914363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lang="en-US" sz="3600" b="1" i="0" kern="1200" cap="none" spc="-100" baseline="0">
                    <a:ln w="3175">
                      <a:noFill/>
                    </a:ln>
                    <a:gradFill flip="none" rotWithShape="1">
                      <a:gsLst>
                        <a:gs pos="4583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  <a:tileRect/>
                    </a:gradFill>
                    <a:effectLst/>
                    <a:latin typeface="+mj-lt"/>
                    <a:ea typeface="+mn-ea"/>
                    <a:cs typeface="Arial" charset="0"/>
                  </a:defRPr>
                </a:lvl1pPr>
              </a:lstStyle>
              <a:p>
                <a:pPr defTabSz="899077">
                  <a:defRPr/>
                </a:pPr>
                <a:r>
                  <a:rPr lang="zh-CN" altLang="en-US" sz="2074" kern="0" spc="0" dirty="0">
                    <a:latin typeface="Calibri Light" panose="020F0302020204030204" pitchFamily="34" charset="0"/>
                    <a:ea typeface="微软雅黑"/>
                    <a:cs typeface="Calibri Light" panose="020F0302020204030204" pitchFamily="34" charset="0"/>
                    <a:sym typeface="+mn-lt"/>
                  </a:rPr>
                  <a:t>    </a:t>
                </a:r>
                <a:endParaRPr lang="en-US" sz="2074" kern="0" spc="0" dirty="0">
                  <a:latin typeface="Calibri Light" panose="020F0302020204030204" pitchFamily="34" charset="0"/>
                  <a:ea typeface="微软雅黑"/>
                  <a:cs typeface="Calibri Light" panose="020F0302020204030204" pitchFamily="34" charset="0"/>
                  <a:sym typeface="+mn-lt"/>
                </a:endParaRPr>
              </a:p>
            </p:txBody>
          </p:sp>
          <p:sp>
            <p:nvSpPr>
              <p:cNvPr id="25" name="TextBox 23"/>
              <p:cNvSpPr txBox="1">
                <a:spLocks noChangeArrowheads="1"/>
              </p:cNvSpPr>
              <p:nvPr/>
            </p:nvSpPr>
            <p:spPr bwMode="auto">
              <a:xfrm>
                <a:off x="696125" y="2846340"/>
                <a:ext cx="1263301" cy="3386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9pPr>
              </a:lstStyle>
              <a:p>
                <a:pPr algn="ctr" defTabSz="1198661"/>
                <a:r>
                  <a:rPr lang="ru-RU" altLang="zh-CN" sz="1600" b="1" dirty="0">
                    <a:solidFill>
                      <a:srgbClr val="FFFFFF"/>
                    </a:solidFill>
                    <a:latin typeface="Calibri Light" panose="020F0302020204030204" pitchFamily="34" charset="0"/>
                    <a:ea typeface="微软雅黑"/>
                    <a:cs typeface="Calibri Light" panose="020F0302020204030204" pitchFamily="34" charset="0"/>
                    <a:sym typeface="+mn-lt"/>
                  </a:rPr>
                  <a:t>Скорость</a:t>
                </a:r>
                <a:endParaRPr lang="en-US" altLang="zh-CN" sz="1600" b="1" dirty="0">
                  <a:solidFill>
                    <a:srgbClr val="FFFFFF"/>
                  </a:solidFill>
                  <a:latin typeface="Calibri Light" panose="020F0302020204030204" pitchFamily="34" charset="0"/>
                  <a:ea typeface="微软雅黑"/>
                  <a:cs typeface="Calibri Light" panose="020F0302020204030204" pitchFamily="34" charset="0"/>
                  <a:sym typeface="+mn-lt"/>
                </a:endParaRPr>
              </a:p>
            </p:txBody>
          </p:sp>
        </p:grpSp>
        <p:grpSp>
          <p:nvGrpSpPr>
            <p:cNvPr id="20" name="组合 4"/>
            <p:cNvGrpSpPr/>
            <p:nvPr/>
          </p:nvGrpSpPr>
          <p:grpSpPr>
            <a:xfrm rot="5400000">
              <a:off x="712539" y="3426178"/>
              <a:ext cx="434089" cy="375794"/>
              <a:chOff x="3861480" y="2232378"/>
              <a:chExt cx="824478" cy="449262"/>
            </a:xfrm>
          </p:grpSpPr>
          <p:sp>
            <p:nvSpPr>
              <p:cNvPr id="22" name="AutoShape 7"/>
              <p:cNvSpPr>
                <a:spLocks noChangeArrowheads="1"/>
              </p:cNvSpPr>
              <p:nvPr/>
            </p:nvSpPr>
            <p:spPr bwMode="gray">
              <a:xfrm>
                <a:off x="3861480" y="2232378"/>
                <a:ext cx="398462" cy="449262"/>
              </a:xfrm>
              <a:prstGeom prst="chevron">
                <a:avLst>
                  <a:gd name="adj" fmla="val 52514"/>
                </a:avLst>
              </a:prstGeom>
              <a:solidFill>
                <a:srgbClr val="C00000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1198661"/>
                <a:endParaRPr lang="zh-CN" altLang="en-US" sz="2370" b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 Light" panose="020F0302020204030204" pitchFamily="34" charset="0"/>
                  <a:ea typeface="微软雅黑"/>
                  <a:cs typeface="Calibri Light" panose="020F0302020204030204" pitchFamily="34" charset="0"/>
                  <a:sym typeface="+mn-lt"/>
                </a:endParaRPr>
              </a:p>
            </p:txBody>
          </p:sp>
          <p:sp>
            <p:nvSpPr>
              <p:cNvPr id="23" name="AutoShape 7"/>
              <p:cNvSpPr>
                <a:spLocks noChangeArrowheads="1"/>
              </p:cNvSpPr>
              <p:nvPr/>
            </p:nvSpPr>
            <p:spPr bwMode="gray">
              <a:xfrm>
                <a:off x="4287496" y="2232378"/>
                <a:ext cx="398462" cy="449262"/>
              </a:xfrm>
              <a:prstGeom prst="chevron">
                <a:avLst>
                  <a:gd name="adj" fmla="val 52514"/>
                </a:avLst>
              </a:prstGeom>
              <a:solidFill>
                <a:srgbClr val="C00000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1198661"/>
                <a:endParaRPr lang="zh-CN" altLang="en-US" sz="2370" b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 Light" panose="020F0302020204030204" pitchFamily="34" charset="0"/>
                  <a:ea typeface="微软雅黑"/>
                  <a:cs typeface="Calibri Light" panose="020F0302020204030204" pitchFamily="34" charset="0"/>
                  <a:sym typeface="+mn-lt"/>
                </a:endParaRPr>
              </a:p>
            </p:txBody>
          </p:sp>
        </p:grpSp>
        <p:sp>
          <p:nvSpPr>
            <p:cNvPr id="21" name="2 Marcador de contenido"/>
            <p:cNvSpPr txBox="1">
              <a:spLocks/>
            </p:cNvSpPr>
            <p:nvPr/>
          </p:nvSpPr>
          <p:spPr bwMode="auto">
            <a:xfrm>
              <a:off x="35992" y="4048722"/>
              <a:ext cx="1884373" cy="2520278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119870" tIns="59935" rIns="119870" bIns="59935"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02879">
                <a:lnSpc>
                  <a:spcPct val="150000"/>
                </a:lnSpc>
                <a:buFont typeface="Wingdings" pitchFamily="2" charset="2"/>
                <a:buChar char="n"/>
                <a:defRPr/>
              </a:pPr>
              <a:r>
                <a:rPr lang="en-US" altLang="zh-CN" sz="1037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 panose="020F0302020204030204" pitchFamily="34" charset="0"/>
                  <a:ea typeface="微软雅黑"/>
                  <a:cs typeface="Calibri Light" panose="020F0302020204030204" pitchFamily="34" charset="0"/>
                  <a:sym typeface="+mn-lt"/>
                </a:rPr>
                <a:t> </a:t>
              </a:r>
              <a:r>
                <a:rPr lang="ru-RU" altLang="zh-CN" sz="1037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 panose="020F0302020204030204" pitchFamily="34" charset="0"/>
                  <a:ea typeface="微软雅黑"/>
                  <a:cs typeface="Calibri Light" panose="020F0302020204030204" pitchFamily="34" charset="0"/>
                  <a:sym typeface="+mn-lt"/>
                </a:rPr>
                <a:t>Распознавание </a:t>
              </a:r>
              <a:r>
                <a:rPr lang="ru-RU" altLang="zh-CN" sz="1037" b="1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 panose="020F0302020204030204" pitchFamily="34" charset="0"/>
                  <a:ea typeface="微软雅黑"/>
                  <a:cs typeface="Calibri Light" panose="020F0302020204030204" pitchFamily="34" charset="0"/>
                  <a:sym typeface="+mn-lt"/>
                </a:rPr>
                <a:t>госномеров</a:t>
              </a:r>
              <a:endParaRPr lang="en-US" altLang="zh-CN" sz="1037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ea typeface="微软雅黑"/>
                <a:cs typeface="Calibri Light" panose="020F0302020204030204" pitchFamily="34" charset="0"/>
                <a:sym typeface="+mn-lt"/>
              </a:endParaRPr>
            </a:p>
            <a:p>
              <a:pPr marL="0" indent="0" defTabSz="902879">
                <a:lnSpc>
                  <a:spcPct val="150000"/>
                </a:lnSpc>
                <a:buFont typeface="Wingdings" pitchFamily="2" charset="2"/>
                <a:buChar char="n"/>
                <a:defRPr/>
              </a:pPr>
              <a:r>
                <a:rPr lang="zh-CN" altLang="en-US" sz="1037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 panose="020F0302020204030204" pitchFamily="34" charset="0"/>
                  <a:ea typeface="微软雅黑"/>
                  <a:cs typeface="Calibri Light" panose="020F0302020204030204" pitchFamily="34" charset="0"/>
                  <a:sym typeface="+mn-lt"/>
                </a:rPr>
                <a:t> </a:t>
              </a:r>
              <a:r>
                <a:rPr lang="ru-RU" altLang="zh-CN" sz="1037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 panose="020F0302020204030204" pitchFamily="34" charset="0"/>
                  <a:cs typeface="Calibri Light" panose="020F0302020204030204" pitchFamily="34" charset="0"/>
                  <a:sym typeface="+mn-lt"/>
                </a:rPr>
                <a:t>Распознавание ТС: марка, размер, цвет</a:t>
              </a:r>
              <a:endParaRPr lang="en-US" altLang="zh-CN" sz="1037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ea typeface="微软雅黑"/>
                <a:cs typeface="Calibri Light" panose="020F0302020204030204" pitchFamily="34" charset="0"/>
                <a:sym typeface="+mn-lt"/>
              </a:endParaRPr>
            </a:p>
            <a:p>
              <a:pPr marL="0" indent="0" defTabSz="902879">
                <a:lnSpc>
                  <a:spcPct val="150000"/>
                </a:lnSpc>
                <a:buFont typeface="Wingdings" pitchFamily="2" charset="2"/>
                <a:buChar char="n"/>
                <a:defRPr/>
              </a:pPr>
              <a:r>
                <a:rPr lang="en-US" altLang="zh-CN" sz="1037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 panose="020F0302020204030204" pitchFamily="34" charset="0"/>
                  <a:ea typeface="微软雅黑"/>
                  <a:cs typeface="Calibri Light" panose="020F0302020204030204" pitchFamily="34" charset="0"/>
                  <a:sym typeface="+mn-lt"/>
                </a:rPr>
                <a:t> </a:t>
              </a:r>
              <a:r>
                <a:rPr lang="ru-RU" altLang="zh-CN" sz="1037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 panose="020F0302020204030204" pitchFamily="34" charset="0"/>
                  <a:ea typeface="微软雅黑"/>
                  <a:cs typeface="Calibri Light" panose="020F0302020204030204" pitchFamily="34" charset="0"/>
                  <a:sym typeface="+mn-lt"/>
                </a:rPr>
                <a:t>Измерение скорости: видео или радар</a:t>
              </a:r>
              <a:endParaRPr lang="en-US" altLang="zh-CN" sz="1037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ea typeface="微软雅黑"/>
                <a:cs typeface="Calibri Light" panose="020F0302020204030204" pitchFamily="34" charset="0"/>
                <a:sym typeface="+mn-lt"/>
              </a:endParaRPr>
            </a:p>
            <a:p>
              <a:pPr marL="0" indent="0" defTabSz="902879">
                <a:lnSpc>
                  <a:spcPct val="150000"/>
                </a:lnSpc>
                <a:buFont typeface="Wingdings" pitchFamily="2" charset="2"/>
                <a:buChar char="n"/>
                <a:defRPr/>
              </a:pPr>
              <a:r>
                <a:rPr lang="en-US" altLang="zh-CN" sz="1037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 panose="020F0302020204030204" pitchFamily="34" charset="0"/>
                  <a:ea typeface="微软雅黑"/>
                  <a:cs typeface="Calibri Light" panose="020F0302020204030204" pitchFamily="34" charset="0"/>
                  <a:sym typeface="+mn-lt"/>
                </a:rPr>
                <a:t> </a:t>
              </a:r>
              <a:r>
                <a:rPr lang="ru-RU" altLang="zh-CN" sz="1037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 panose="020F0302020204030204" pitchFamily="34" charset="0"/>
                  <a:ea typeface="微软雅黑"/>
                  <a:cs typeface="Calibri Light" panose="020F0302020204030204" pitchFamily="34" charset="0"/>
                  <a:sym typeface="+mn-lt"/>
                </a:rPr>
                <a:t>Интеграция со сторонними системами</a:t>
              </a:r>
              <a:endParaRPr lang="en-US" altLang="zh-CN" sz="1037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ea typeface="微软雅黑"/>
                <a:cs typeface="Calibri Light" panose="020F0302020204030204" pitchFamily="34" charset="0"/>
                <a:sym typeface="+mn-lt"/>
              </a:endParaRPr>
            </a:p>
            <a:p>
              <a:pPr marL="0" indent="0" defTabSz="902879">
                <a:lnSpc>
                  <a:spcPct val="150000"/>
                </a:lnSpc>
                <a:buFont typeface="Wingdings" pitchFamily="2" charset="2"/>
                <a:buChar char="n"/>
                <a:defRPr/>
              </a:pPr>
              <a:endParaRPr lang="en-US" altLang="zh-CN" sz="1037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ea typeface="微软雅黑"/>
                <a:cs typeface="Calibri Light" panose="020F0302020204030204" pitchFamily="34" charset="0"/>
                <a:sym typeface="+mn-lt"/>
              </a:endParaRPr>
            </a:p>
          </p:txBody>
        </p:sp>
      </p:grpSp>
      <p:sp>
        <p:nvSpPr>
          <p:cNvPr id="26" name="标题 1"/>
          <p:cNvSpPr txBox="1">
            <a:spLocks/>
          </p:cNvSpPr>
          <p:nvPr/>
        </p:nvSpPr>
        <p:spPr>
          <a:xfrm>
            <a:off x="433554" y="203005"/>
            <a:ext cx="8823970" cy="573935"/>
          </a:xfrm>
          <a:prstGeom prst="rect">
            <a:avLst/>
          </a:prstGeom>
        </p:spPr>
        <p:txBody>
          <a:bodyPr vert="horz" lIns="119870" tIns="59935" rIns="119870" bIns="59935" rtlCol="0" anchor="t" anchorCtr="0">
            <a:noAutofit/>
          </a:bodyPr>
          <a:lstStyle>
            <a:lvl1pPr algn="l" defTabSz="1213957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E6001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198661"/>
            <a:r>
              <a:rPr lang="ru-RU" altLang="zh-CN" sz="3200" spc="600" dirty="0">
                <a:solidFill>
                  <a:prstClr val="black"/>
                </a:solidFill>
                <a:latin typeface="Calibri Light" panose="020F0302020204030204" pitchFamily="34" charset="0"/>
                <a:ea typeface="微软雅黑"/>
                <a:cs typeface="Calibri Light" panose="020F0302020204030204" pitchFamily="34" charset="0"/>
                <a:sym typeface="+mn-lt"/>
              </a:rPr>
              <a:t>Город </a:t>
            </a:r>
            <a:r>
              <a:rPr lang="en-US" altLang="zh-CN" sz="3200" spc="600" dirty="0">
                <a:solidFill>
                  <a:prstClr val="black"/>
                </a:solidFill>
                <a:latin typeface="Calibri Light" panose="020F0302020204030204" pitchFamily="34" charset="0"/>
                <a:ea typeface="微软雅黑"/>
                <a:cs typeface="Calibri Light" panose="020F0302020204030204" pitchFamily="34" charset="0"/>
                <a:sym typeface="+mn-lt"/>
              </a:rPr>
              <a:t>| </a:t>
            </a:r>
            <a:r>
              <a:rPr lang="ru-RU" altLang="zh-CN" sz="3200" spc="600" dirty="0">
                <a:latin typeface="Calibri Light" panose="020F0302020204030204" pitchFamily="34" charset="0"/>
                <a:ea typeface="微软雅黑"/>
                <a:cs typeface="Calibri Light" panose="020F0302020204030204" pitchFamily="34" charset="0"/>
                <a:sym typeface="+mn-lt"/>
              </a:rPr>
              <a:t>Сценарии</a:t>
            </a:r>
            <a:endParaRPr lang="zh-CN" altLang="en-US" sz="3200" spc="600" dirty="0">
              <a:latin typeface="Calibri Light" panose="020F0302020204030204" pitchFamily="34" charset="0"/>
              <a:ea typeface="微软雅黑"/>
              <a:cs typeface="Calibri Light" panose="020F0302020204030204" pitchFamily="34" charset="0"/>
              <a:sym typeface="+mn-lt"/>
            </a:endParaRPr>
          </a:p>
        </p:txBody>
      </p:sp>
      <p:grpSp>
        <p:nvGrpSpPr>
          <p:cNvPr id="27" name="组合 84"/>
          <p:cNvGrpSpPr>
            <a:grpSpLocks/>
          </p:cNvGrpSpPr>
          <p:nvPr/>
        </p:nvGrpSpPr>
        <p:grpSpPr>
          <a:xfrm>
            <a:off x="9483133" y="1602157"/>
            <a:ext cx="1724104" cy="4880968"/>
            <a:chOff x="3936590" y="1627689"/>
            <a:chExt cx="1885219" cy="4940237"/>
          </a:xfrm>
        </p:grpSpPr>
        <p:grpSp>
          <p:nvGrpSpPr>
            <p:cNvPr id="28" name="组合 4"/>
            <p:cNvGrpSpPr/>
            <p:nvPr/>
          </p:nvGrpSpPr>
          <p:grpSpPr>
            <a:xfrm rot="5400000">
              <a:off x="4574533" y="3437742"/>
              <a:ext cx="434089" cy="375794"/>
              <a:chOff x="3861480" y="2232378"/>
              <a:chExt cx="824478" cy="449262"/>
            </a:xfrm>
          </p:grpSpPr>
          <p:sp>
            <p:nvSpPr>
              <p:cNvPr id="33" name="AutoShape 7"/>
              <p:cNvSpPr>
                <a:spLocks noChangeArrowheads="1"/>
              </p:cNvSpPr>
              <p:nvPr/>
            </p:nvSpPr>
            <p:spPr bwMode="gray">
              <a:xfrm>
                <a:off x="3861480" y="2232378"/>
                <a:ext cx="398462" cy="449262"/>
              </a:xfrm>
              <a:prstGeom prst="chevron">
                <a:avLst>
                  <a:gd name="adj" fmla="val 52514"/>
                </a:avLst>
              </a:prstGeom>
              <a:solidFill>
                <a:srgbClr val="C00000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1198661"/>
                <a:endParaRPr lang="zh-CN" altLang="en-US" sz="2370" b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 Light" panose="020F0302020204030204" pitchFamily="34" charset="0"/>
                  <a:ea typeface="微软雅黑"/>
                  <a:cs typeface="Calibri Light" panose="020F0302020204030204" pitchFamily="34" charset="0"/>
                  <a:sym typeface="+mn-lt"/>
                </a:endParaRPr>
              </a:p>
            </p:txBody>
          </p:sp>
          <p:sp>
            <p:nvSpPr>
              <p:cNvPr id="34" name="AutoShape 7"/>
              <p:cNvSpPr>
                <a:spLocks noChangeArrowheads="1"/>
              </p:cNvSpPr>
              <p:nvPr/>
            </p:nvSpPr>
            <p:spPr bwMode="gray">
              <a:xfrm>
                <a:off x="4287496" y="2232378"/>
                <a:ext cx="398462" cy="449262"/>
              </a:xfrm>
              <a:prstGeom prst="chevron">
                <a:avLst>
                  <a:gd name="adj" fmla="val 52514"/>
                </a:avLst>
              </a:prstGeom>
              <a:solidFill>
                <a:srgbClr val="C00000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1198661"/>
                <a:endParaRPr lang="zh-CN" altLang="en-US" sz="2370" b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 Light" panose="020F0302020204030204" pitchFamily="34" charset="0"/>
                  <a:ea typeface="微软雅黑"/>
                  <a:cs typeface="Calibri Light" panose="020F0302020204030204" pitchFamily="34" charset="0"/>
                  <a:sym typeface="+mn-lt"/>
                </a:endParaRPr>
              </a:p>
            </p:txBody>
          </p:sp>
        </p:grpSp>
        <p:sp>
          <p:nvSpPr>
            <p:cNvPr id="29" name="2 Marcador de contenido"/>
            <p:cNvSpPr txBox="1">
              <a:spLocks/>
            </p:cNvSpPr>
            <p:nvPr/>
          </p:nvSpPr>
          <p:spPr bwMode="auto">
            <a:xfrm>
              <a:off x="3936590" y="4048722"/>
              <a:ext cx="1885218" cy="25192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119870" tIns="59935" rIns="119870" bIns="59935"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02879">
                <a:lnSpc>
                  <a:spcPct val="150000"/>
                </a:lnSpc>
                <a:buFont typeface="Wingdings" pitchFamily="2" charset="2"/>
                <a:buChar char="n"/>
                <a:defRPr/>
              </a:pPr>
              <a:r>
                <a:rPr lang="en-US" altLang="zh-CN" sz="1037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 panose="020F0302020204030204" pitchFamily="34" charset="0"/>
                  <a:ea typeface="微软雅黑"/>
                  <a:cs typeface="Calibri Light" panose="020F0302020204030204" pitchFamily="34" charset="0"/>
                  <a:sym typeface="+mn-lt"/>
                </a:rPr>
                <a:t> </a:t>
              </a:r>
              <a:r>
                <a:rPr lang="ru-RU" altLang="zh-CN" sz="1037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 panose="020F0302020204030204" pitchFamily="34" charset="0"/>
                  <a:cs typeface="Calibri Light" panose="020F0302020204030204" pitchFamily="34" charset="0"/>
                  <a:sym typeface="+mn-lt"/>
                </a:rPr>
                <a:t>Распознавание </a:t>
              </a:r>
              <a:r>
                <a:rPr lang="ru-RU" altLang="zh-CN" sz="1037" b="1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 panose="020F0302020204030204" pitchFamily="34" charset="0"/>
                  <a:cs typeface="Calibri Light" panose="020F0302020204030204" pitchFamily="34" charset="0"/>
                  <a:sym typeface="+mn-lt"/>
                </a:rPr>
                <a:t>госномеров</a:t>
              </a:r>
              <a:endParaRPr lang="en-US" altLang="zh-CN" sz="1037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ea typeface="微软雅黑"/>
                <a:cs typeface="Calibri Light" panose="020F0302020204030204" pitchFamily="34" charset="0"/>
                <a:sym typeface="+mn-lt"/>
              </a:endParaRPr>
            </a:p>
            <a:p>
              <a:pPr marL="0" indent="0" defTabSz="902879">
                <a:lnSpc>
                  <a:spcPct val="150000"/>
                </a:lnSpc>
                <a:buFont typeface="Wingdings" pitchFamily="2" charset="2"/>
                <a:buChar char="n"/>
                <a:defRPr/>
              </a:pPr>
              <a:r>
                <a:rPr lang="ru-RU" altLang="zh-CN" sz="1037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 panose="020F0302020204030204" pitchFamily="34" charset="0"/>
                  <a:ea typeface="微软雅黑"/>
                  <a:cs typeface="Calibri Light" panose="020F0302020204030204" pitchFamily="34" charset="0"/>
                  <a:sym typeface="+mn-lt"/>
                </a:rPr>
                <a:t> </a:t>
              </a:r>
              <a:r>
                <a:rPr lang="ru-RU" altLang="zh-CN" sz="1037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 panose="020F0302020204030204" pitchFamily="34" charset="0"/>
                  <a:cs typeface="Calibri Light" panose="020F0302020204030204" pitchFamily="34" charset="0"/>
                  <a:sym typeface="+mn-lt"/>
                </a:rPr>
                <a:t>Распознавание ТС: марка, размер, цвет</a:t>
              </a:r>
              <a:endParaRPr lang="en-US" altLang="zh-CN" sz="1037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ea typeface="微软雅黑"/>
                <a:cs typeface="Calibri Light" panose="020F0302020204030204" pitchFamily="34" charset="0"/>
                <a:sym typeface="+mn-lt"/>
              </a:endParaRPr>
            </a:p>
            <a:p>
              <a:pPr marL="0" indent="0" defTabSz="902879">
                <a:lnSpc>
                  <a:spcPct val="150000"/>
                </a:lnSpc>
                <a:buFont typeface="Wingdings" pitchFamily="2" charset="2"/>
                <a:buChar char="n"/>
                <a:defRPr/>
              </a:pPr>
              <a:r>
                <a:rPr lang="en-US" altLang="zh-CN" sz="1037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 panose="020F0302020204030204" pitchFamily="34" charset="0"/>
                  <a:ea typeface="微软雅黑"/>
                  <a:cs typeface="Calibri Light" panose="020F0302020204030204" pitchFamily="34" charset="0"/>
                  <a:sym typeface="+mn-lt"/>
                </a:rPr>
                <a:t> </a:t>
              </a:r>
              <a:r>
                <a:rPr lang="ru-RU" altLang="zh-CN" sz="1037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 panose="020F0302020204030204" pitchFamily="34" charset="0"/>
                  <a:ea typeface="微软雅黑"/>
                  <a:cs typeface="Calibri Light" panose="020F0302020204030204" pitchFamily="34" charset="0"/>
                  <a:sym typeface="+mn-lt"/>
                </a:rPr>
                <a:t>Подсчёт трафика по полосам</a:t>
              </a:r>
            </a:p>
            <a:p>
              <a:pPr marL="0" indent="0" defTabSz="902879">
                <a:lnSpc>
                  <a:spcPct val="150000"/>
                </a:lnSpc>
                <a:buFont typeface="Wingdings" pitchFamily="2" charset="2"/>
                <a:buChar char="n"/>
                <a:defRPr/>
              </a:pPr>
              <a:r>
                <a:rPr lang="ru-RU" altLang="zh-CN" sz="1037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 panose="020F0302020204030204" pitchFamily="34" charset="0"/>
                  <a:cs typeface="Calibri Light" panose="020F0302020204030204" pitchFamily="34" charset="0"/>
                  <a:sym typeface="+mn-lt"/>
                </a:rPr>
                <a:t>Интеграция со сторонними системами</a:t>
              </a:r>
              <a:endParaRPr lang="en-US" altLang="zh-CN" sz="1037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+mn-lt"/>
              </a:endParaRPr>
            </a:p>
            <a:p>
              <a:pPr marL="0" indent="0" defTabSz="902879">
                <a:lnSpc>
                  <a:spcPct val="150000"/>
                </a:lnSpc>
                <a:buFont typeface="Wingdings" pitchFamily="2" charset="2"/>
                <a:buChar char="n"/>
                <a:defRPr/>
              </a:pPr>
              <a:endParaRPr lang="en-US" altLang="zh-CN" sz="1037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ea typeface="微软雅黑"/>
                <a:cs typeface="Calibri Light" panose="020F0302020204030204" pitchFamily="34" charset="0"/>
                <a:sym typeface="+mn-lt"/>
              </a:endParaRPr>
            </a:p>
          </p:txBody>
        </p:sp>
        <p:grpSp>
          <p:nvGrpSpPr>
            <p:cNvPr id="30" name="组合 104"/>
            <p:cNvGrpSpPr>
              <a:grpSpLocks/>
            </p:cNvGrpSpPr>
            <p:nvPr/>
          </p:nvGrpSpPr>
          <p:grpSpPr bwMode="auto">
            <a:xfrm>
              <a:off x="3936591" y="1627689"/>
              <a:ext cx="1885218" cy="1731099"/>
              <a:chOff x="7055372" y="1710609"/>
              <a:chExt cx="1432645" cy="1709624"/>
            </a:xfrm>
          </p:grpSpPr>
          <p:sp>
            <p:nvSpPr>
              <p:cNvPr id="31" name="Presentation Title Rectangle"/>
              <p:cNvSpPr txBox="1">
                <a:spLocks/>
              </p:cNvSpPr>
              <p:nvPr/>
            </p:nvSpPr>
            <p:spPr>
              <a:xfrm>
                <a:off x="7055372" y="1710609"/>
                <a:ext cx="1432645" cy="1649690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effectLst/>
            </p:spPr>
            <p:txBody>
              <a:bodyPr lIns="180581" rIns="135436" bIns="180581" anchor="b"/>
              <a:lstStyle>
                <a:lvl1pPr algn="l" defTabSz="914363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lang="en-US" sz="3600" b="1" i="0" kern="1200" cap="none" spc="-100" baseline="0">
                    <a:ln w="3175">
                      <a:noFill/>
                    </a:ln>
                    <a:gradFill flip="none" rotWithShape="1">
                      <a:gsLst>
                        <a:gs pos="4583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  <a:tileRect/>
                    </a:gradFill>
                    <a:effectLst/>
                    <a:latin typeface="+mj-lt"/>
                    <a:ea typeface="+mn-ea"/>
                    <a:cs typeface="Arial" charset="0"/>
                  </a:defRPr>
                </a:lvl1pPr>
              </a:lstStyle>
              <a:p>
                <a:pPr algn="ctr" defTabSz="899077">
                  <a:defRPr/>
                </a:pPr>
                <a:endParaRPr lang="en-US" sz="2370" kern="0" spc="0" dirty="0">
                  <a:latin typeface="Calibri Light" panose="020F0302020204030204" pitchFamily="34" charset="0"/>
                  <a:ea typeface="微软雅黑"/>
                  <a:cs typeface="Calibri Light" panose="020F0302020204030204" pitchFamily="34" charset="0"/>
                  <a:sym typeface="+mn-lt"/>
                </a:endParaRPr>
              </a:p>
            </p:txBody>
          </p:sp>
          <p:sp>
            <p:nvSpPr>
              <p:cNvPr id="32" name="TextBox 74"/>
              <p:cNvSpPr txBox="1">
                <a:spLocks noChangeArrowheads="1"/>
              </p:cNvSpPr>
              <p:nvPr/>
            </p:nvSpPr>
            <p:spPr bwMode="auto">
              <a:xfrm>
                <a:off x="7115123" y="2835700"/>
                <a:ext cx="1354836" cy="5845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9pPr>
              </a:lstStyle>
              <a:p>
                <a:pPr algn="ctr" defTabSz="1198661"/>
                <a:r>
                  <a:rPr lang="ru-RU" altLang="zh-CN" sz="1600" b="1" dirty="0">
                    <a:solidFill>
                      <a:srgbClr val="FFFFFF"/>
                    </a:solidFill>
                    <a:latin typeface="Calibri Light" panose="020F0302020204030204" pitchFamily="34" charset="0"/>
                    <a:ea typeface="微软雅黑"/>
                    <a:cs typeface="Calibri Light" panose="020F0302020204030204" pitchFamily="34" charset="0"/>
                    <a:sym typeface="+mn-lt"/>
                  </a:rPr>
                  <a:t>Статистика трафика</a:t>
                </a:r>
                <a:endParaRPr lang="en-US" altLang="zh-CN" sz="1600" b="1" dirty="0">
                  <a:solidFill>
                    <a:srgbClr val="FFFFFF"/>
                  </a:solidFill>
                  <a:latin typeface="Calibri Light" panose="020F0302020204030204" pitchFamily="34" charset="0"/>
                  <a:ea typeface="微软雅黑"/>
                  <a:cs typeface="Calibri Light" panose="020F0302020204030204" pitchFamily="34" charset="0"/>
                  <a:sym typeface="+mn-lt"/>
                </a:endParaRPr>
              </a:p>
            </p:txBody>
          </p:sp>
        </p:grpSp>
      </p:grpSp>
      <p:grpSp>
        <p:nvGrpSpPr>
          <p:cNvPr id="35" name="Group 54"/>
          <p:cNvGrpSpPr>
            <a:grpSpLocks/>
          </p:cNvGrpSpPr>
          <p:nvPr/>
        </p:nvGrpSpPr>
        <p:grpSpPr bwMode="auto">
          <a:xfrm>
            <a:off x="9555041" y="1670811"/>
            <a:ext cx="1565805" cy="1142058"/>
            <a:chOff x="1292" y="1021"/>
            <a:chExt cx="3673" cy="3111"/>
          </a:xfrm>
        </p:grpSpPr>
        <p:pic>
          <p:nvPicPr>
            <p:cNvPr id="36" name="Picture 54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" y="3242"/>
              <a:ext cx="1311" cy="890"/>
            </a:xfrm>
            <a:prstGeom prst="rect">
              <a:avLst/>
            </a:prstGeom>
          </p:spPr>
        </p:pic>
        <p:grpSp>
          <p:nvGrpSpPr>
            <p:cNvPr id="37" name="组合 5"/>
            <p:cNvGrpSpPr>
              <a:grpSpLocks/>
            </p:cNvGrpSpPr>
            <p:nvPr/>
          </p:nvGrpSpPr>
          <p:grpSpPr bwMode="auto">
            <a:xfrm>
              <a:off x="1292" y="2001"/>
              <a:ext cx="1311" cy="1241"/>
              <a:chOff x="1714480" y="1714488"/>
              <a:chExt cx="5786478" cy="4499084"/>
            </a:xfrm>
          </p:grpSpPr>
          <p:pic>
            <p:nvPicPr>
              <p:cNvPr id="52" name="图片 8" descr="P1030149.JPG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14480" y="1714488"/>
                <a:ext cx="5786478" cy="4499084"/>
              </a:xfrm>
              <a:prstGeom prst="rect">
                <a:avLst/>
              </a:prstGeom>
            </p:spPr>
          </p:pic>
          <p:pic>
            <p:nvPicPr>
              <p:cNvPr id="53" name="图片 63" descr="福德立交入口-匝道诱导.bmp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43240" y="1785926"/>
                <a:ext cx="2643206" cy="1624275"/>
              </a:xfrm>
              <a:prstGeom prst="rect">
                <a:avLst/>
              </a:prstGeom>
            </p:spPr>
          </p:pic>
        </p:grpSp>
        <p:pic>
          <p:nvPicPr>
            <p:cNvPr id="38" name="Picture 68" descr="指挥中心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2" y="2433"/>
              <a:ext cx="1493" cy="923"/>
            </a:xfrm>
            <a:prstGeom prst="rect">
              <a:avLst/>
            </a:prstGeom>
          </p:spPr>
        </p:pic>
        <p:cxnSp>
          <p:nvCxnSpPr>
            <p:cNvPr id="39" name="AutoShape 71"/>
            <p:cNvCxnSpPr>
              <a:cxnSpLocks noChangeShapeType="1"/>
            </p:cNvCxnSpPr>
            <p:nvPr/>
          </p:nvCxnSpPr>
          <p:spPr bwMode="auto">
            <a:xfrm>
              <a:off x="2603" y="2589"/>
              <a:ext cx="547" cy="576"/>
            </a:xfrm>
            <a:prstGeom prst="curvedConnector3">
              <a:avLst>
                <a:gd name="adj1" fmla="val 49926"/>
              </a:avLst>
            </a:prstGeom>
            <a:noFill/>
            <a:ln w="38100">
              <a:solidFill>
                <a:srgbClr val="FF0066"/>
              </a:solidFill>
              <a:round/>
              <a:headEnd type="triangle" w="med" len="med"/>
              <a:tailEnd/>
            </a:ln>
          </p:spPr>
        </p:cxnSp>
        <p:cxnSp>
          <p:nvCxnSpPr>
            <p:cNvPr id="40" name="AutoShape 72"/>
            <p:cNvCxnSpPr>
              <a:cxnSpLocks noChangeShapeType="1"/>
            </p:cNvCxnSpPr>
            <p:nvPr/>
          </p:nvCxnSpPr>
          <p:spPr bwMode="auto">
            <a:xfrm flipV="1">
              <a:off x="2603" y="3165"/>
              <a:ext cx="547" cy="519"/>
            </a:xfrm>
            <a:prstGeom prst="curvedConnector3">
              <a:avLst>
                <a:gd name="adj1" fmla="val 49926"/>
              </a:avLst>
            </a:prstGeom>
            <a:noFill/>
            <a:ln w="38100">
              <a:solidFill>
                <a:srgbClr val="FF0066"/>
              </a:solidFill>
              <a:round/>
              <a:headEnd type="triangle" w="med" len="med"/>
              <a:tailEnd/>
            </a:ln>
          </p:spPr>
        </p:cxnSp>
        <p:sp>
          <p:nvSpPr>
            <p:cNvPr id="41" name="Rectangle 74"/>
            <p:cNvSpPr>
              <a:spLocks noChangeArrowheads="1"/>
            </p:cNvSpPr>
            <p:nvPr/>
          </p:nvSpPr>
          <p:spPr bwMode="auto">
            <a:xfrm rot="-126205">
              <a:off x="1480" y="3326"/>
              <a:ext cx="963" cy="23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 sz="120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+mn-lt"/>
              </a:endParaRPr>
            </a:p>
          </p:txBody>
        </p:sp>
        <p:sp>
          <p:nvSpPr>
            <p:cNvPr id="42" name="Rectangle 76"/>
            <p:cNvSpPr>
              <a:spLocks noChangeArrowheads="1"/>
            </p:cNvSpPr>
            <p:nvPr/>
          </p:nvSpPr>
          <p:spPr bwMode="auto">
            <a:xfrm>
              <a:off x="1657" y="2293"/>
              <a:ext cx="511" cy="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zh-CN" sz="120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+mn-lt"/>
              </a:endParaRPr>
            </a:p>
          </p:txBody>
        </p:sp>
        <p:sp>
          <p:nvSpPr>
            <p:cNvPr id="43" name="Text Box 78"/>
            <p:cNvSpPr txBox="1">
              <a:spLocks noChangeArrowheads="1"/>
            </p:cNvSpPr>
            <p:nvPr/>
          </p:nvSpPr>
          <p:spPr bwMode="auto">
            <a:xfrm>
              <a:off x="3170" y="2300"/>
              <a:ext cx="433" cy="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zh-CN" altLang="zh-CN" sz="120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+mn-lt"/>
              </a:endParaRPr>
            </a:p>
          </p:txBody>
        </p:sp>
        <p:sp>
          <p:nvSpPr>
            <p:cNvPr id="44" name="Rectangle 80"/>
            <p:cNvSpPr>
              <a:spLocks noChangeArrowheads="1"/>
            </p:cNvSpPr>
            <p:nvPr/>
          </p:nvSpPr>
          <p:spPr bwMode="auto">
            <a:xfrm>
              <a:off x="1987" y="2174"/>
              <a:ext cx="181" cy="9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zh-CN" sz="120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+mn-lt"/>
              </a:endParaRPr>
            </a:p>
          </p:txBody>
        </p:sp>
        <p:sp>
          <p:nvSpPr>
            <p:cNvPr id="45" name="WordArt 73"/>
            <p:cNvSpPr>
              <a:spLocks noChangeArrowheads="1" noChangeShapeType="1" noTextEdit="1"/>
            </p:cNvSpPr>
            <p:nvPr/>
          </p:nvSpPr>
          <p:spPr bwMode="auto">
            <a:xfrm rot="444837">
              <a:off x="1560" y="3297"/>
              <a:ext cx="802" cy="279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55556"/>
                </a:avLst>
              </a:prstTxWarp>
            </a:bodyPr>
            <a:lstStyle/>
            <a:p>
              <a:pPr algn="ctr"/>
              <a:r>
                <a:rPr lang="zh-CN" altLang="en-US" sz="1200" kern="10" dirty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  <a:sym typeface="+mn-lt"/>
                </a:rPr>
                <a:t>前方交通堵塞 请绕道行使</a:t>
              </a:r>
            </a:p>
          </p:txBody>
        </p:sp>
        <p:pic>
          <p:nvPicPr>
            <p:cNvPr id="46" name="Picture 43" descr="北京交管局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3" y="1021"/>
              <a:ext cx="1148" cy="954"/>
            </a:xfrm>
            <a:prstGeom prst="rect">
              <a:avLst/>
            </a:prstGeom>
          </p:spPr>
        </p:pic>
        <p:pic>
          <p:nvPicPr>
            <p:cNvPr id="47" name="Picture 2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7" y="1025"/>
              <a:ext cx="959" cy="955"/>
            </a:xfrm>
            <a:prstGeom prst="rect">
              <a:avLst/>
            </a:prstGeom>
          </p:spPr>
        </p:pic>
        <p:pic>
          <p:nvPicPr>
            <p:cNvPr id="48" name="Picture 4" descr="C:\Documents and Settings\sileader\桌面\抓图\诱导.jp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" y="1025"/>
              <a:ext cx="1311" cy="976"/>
            </a:xfrm>
            <a:prstGeom prst="rect">
              <a:avLst/>
            </a:prstGeom>
          </p:spPr>
        </p:pic>
        <p:cxnSp>
          <p:nvCxnSpPr>
            <p:cNvPr id="49" name="曲线连接符 107"/>
            <p:cNvCxnSpPr/>
            <p:nvPr/>
          </p:nvCxnSpPr>
          <p:spPr>
            <a:xfrm rot="5400000" flipH="1" flipV="1">
              <a:off x="3639" y="1866"/>
              <a:ext cx="580" cy="538"/>
            </a:xfrm>
            <a:prstGeom prst="curvedConnector3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曲线连接符 41"/>
            <p:cNvCxnSpPr>
              <a:cxnSpLocks noChangeShapeType="1"/>
            </p:cNvCxnSpPr>
            <p:nvPr/>
          </p:nvCxnSpPr>
          <p:spPr bwMode="auto">
            <a:xfrm rot="5400000" flipH="1">
              <a:off x="3217" y="1970"/>
              <a:ext cx="432" cy="493"/>
            </a:xfrm>
            <a:prstGeom prst="curvedConnector2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pic>
          <p:nvPicPr>
            <p:cNvPr id="51" name="图片 2" descr="诱导屏2-1最新修改.png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7" y="2953"/>
              <a:ext cx="1458" cy="1072"/>
            </a:xfrm>
            <a:prstGeom prst="rect">
              <a:avLst/>
            </a:prstGeom>
          </p:spPr>
        </p:pic>
      </p:grp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788866" y="1705862"/>
            <a:ext cx="1571844" cy="95263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6" descr="Z:\资料文档\发布文档\测速仪\DH3.Z1028_DH-HWS800A海外Smartmicro3D雷达项目\3D图片\1_20141028103933[1]_浙A862XX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02871" y="1711887"/>
            <a:ext cx="1552575" cy="9334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图片 31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738028" y="1613699"/>
            <a:ext cx="1619250" cy="1143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Rectangle 13"/>
          <p:cNvSpPr/>
          <p:nvPr/>
        </p:nvSpPr>
        <p:spPr>
          <a:xfrm flipV="1">
            <a:off x="-1" y="869299"/>
            <a:ext cx="12192001" cy="45719"/>
          </a:xfrm>
          <a:prstGeom prst="rect">
            <a:avLst/>
          </a:prstGeom>
          <a:solidFill>
            <a:srgbClr val="3799A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rgbClr val="3799A4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193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"/>
          <p:cNvGrpSpPr>
            <a:grpSpLocks/>
          </p:cNvGrpSpPr>
          <p:nvPr/>
        </p:nvGrpSpPr>
        <p:grpSpPr>
          <a:xfrm>
            <a:off x="8615254" y="1577492"/>
            <a:ext cx="1976075" cy="4880968"/>
            <a:chOff x="1992376" y="1625890"/>
            <a:chExt cx="1892134" cy="4943110"/>
          </a:xfrm>
        </p:grpSpPr>
        <p:grpSp>
          <p:nvGrpSpPr>
            <p:cNvPr id="5" name="组合 70"/>
            <p:cNvGrpSpPr>
              <a:grpSpLocks/>
            </p:cNvGrpSpPr>
            <p:nvPr/>
          </p:nvGrpSpPr>
          <p:grpSpPr bwMode="auto">
            <a:xfrm>
              <a:off x="1999292" y="1625890"/>
              <a:ext cx="1885218" cy="1670412"/>
              <a:chOff x="7055372" y="1710609"/>
              <a:chExt cx="1432645" cy="1649690"/>
            </a:xfrm>
          </p:grpSpPr>
          <p:sp>
            <p:nvSpPr>
              <p:cNvPr id="10" name="Presentation Title Rectangle"/>
              <p:cNvSpPr txBox="1">
                <a:spLocks/>
              </p:cNvSpPr>
              <p:nvPr/>
            </p:nvSpPr>
            <p:spPr>
              <a:xfrm>
                <a:off x="7055372" y="1710609"/>
                <a:ext cx="1432645" cy="1649690"/>
              </a:xfrm>
              <a:prstGeom prst="rect">
                <a:avLst/>
              </a:prstGeom>
              <a:solidFill>
                <a:srgbClr val="7030A0"/>
              </a:solidFill>
              <a:effectLst/>
            </p:spPr>
            <p:txBody>
              <a:bodyPr lIns="180581" rIns="135436" bIns="180581" anchor="b"/>
              <a:lstStyle>
                <a:lvl1pPr algn="l" defTabSz="914363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lang="en-US" sz="3600" b="1" i="0" kern="1200" cap="none" spc="-100" baseline="0">
                    <a:ln w="3175">
                      <a:noFill/>
                    </a:ln>
                    <a:gradFill flip="none" rotWithShape="1">
                      <a:gsLst>
                        <a:gs pos="4583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  <a:tileRect/>
                    </a:gradFill>
                    <a:effectLst/>
                    <a:latin typeface="+mj-lt"/>
                    <a:ea typeface="+mn-ea"/>
                    <a:cs typeface="Arial" charset="0"/>
                  </a:defRPr>
                </a:lvl1pPr>
              </a:lstStyle>
              <a:p>
                <a:pPr algn="ctr" defTabSz="899077">
                  <a:defRPr/>
                </a:pPr>
                <a:endParaRPr lang="en-US" sz="2370" kern="0" spc="0" dirty="0">
                  <a:latin typeface="Calibri Light" panose="020F0302020204030204" pitchFamily="34" charset="0"/>
                  <a:ea typeface="微软雅黑"/>
                  <a:cs typeface="Calibri Light" panose="020F0302020204030204" pitchFamily="34" charset="0"/>
                  <a:sym typeface="+mn-lt"/>
                </a:endParaRPr>
              </a:p>
            </p:txBody>
          </p:sp>
          <p:sp>
            <p:nvSpPr>
              <p:cNvPr id="11" name="TextBox 74"/>
              <p:cNvSpPr txBox="1">
                <a:spLocks noChangeArrowheads="1"/>
              </p:cNvSpPr>
              <p:nvPr/>
            </p:nvSpPr>
            <p:spPr bwMode="auto">
              <a:xfrm>
                <a:off x="7128398" y="2944695"/>
                <a:ext cx="1263301" cy="3386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9pPr>
              </a:lstStyle>
              <a:p>
                <a:pPr algn="ctr" defTabSz="1198661"/>
                <a:r>
                  <a:rPr lang="ru-RU" altLang="zh-CN" sz="1600" b="1" dirty="0">
                    <a:solidFill>
                      <a:srgbClr val="FFFFFF"/>
                    </a:solidFill>
                    <a:latin typeface="Calibri Light" panose="020F0302020204030204" pitchFamily="34" charset="0"/>
                    <a:ea typeface="微软雅黑"/>
                    <a:cs typeface="Calibri Light" panose="020F0302020204030204" pitchFamily="34" charset="0"/>
                    <a:sym typeface="+mn-lt"/>
                  </a:rPr>
                  <a:t>Водитель</a:t>
                </a:r>
                <a:endParaRPr lang="zh-CN" altLang="en-US" sz="1600" b="1" dirty="0">
                  <a:solidFill>
                    <a:srgbClr val="FFFFFF"/>
                  </a:solidFill>
                  <a:latin typeface="Calibri Light" panose="020F0302020204030204" pitchFamily="34" charset="0"/>
                  <a:ea typeface="微软雅黑"/>
                  <a:cs typeface="Calibri Light" panose="020F0302020204030204" pitchFamily="34" charset="0"/>
                  <a:sym typeface="+mn-lt"/>
                </a:endParaRPr>
              </a:p>
            </p:txBody>
          </p:sp>
        </p:grpSp>
        <p:grpSp>
          <p:nvGrpSpPr>
            <p:cNvPr id="6" name="组合 4"/>
            <p:cNvGrpSpPr/>
            <p:nvPr/>
          </p:nvGrpSpPr>
          <p:grpSpPr>
            <a:xfrm rot="5400000">
              <a:off x="2590629" y="3426175"/>
              <a:ext cx="434089" cy="375794"/>
              <a:chOff x="3861480" y="2232378"/>
              <a:chExt cx="824478" cy="449262"/>
            </a:xfrm>
          </p:grpSpPr>
          <p:sp>
            <p:nvSpPr>
              <p:cNvPr id="8" name="AutoShape 7"/>
              <p:cNvSpPr>
                <a:spLocks noChangeArrowheads="1"/>
              </p:cNvSpPr>
              <p:nvPr/>
            </p:nvSpPr>
            <p:spPr bwMode="gray">
              <a:xfrm>
                <a:off x="3861480" y="2232378"/>
                <a:ext cx="398462" cy="449262"/>
              </a:xfrm>
              <a:prstGeom prst="chevron">
                <a:avLst>
                  <a:gd name="adj" fmla="val 52514"/>
                </a:avLst>
              </a:prstGeom>
              <a:solidFill>
                <a:srgbClr val="C00000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1198661"/>
                <a:endParaRPr lang="zh-CN" altLang="en-US" sz="2370" b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 Light" panose="020F0302020204030204" pitchFamily="34" charset="0"/>
                  <a:ea typeface="微软雅黑"/>
                  <a:cs typeface="Calibri Light" panose="020F0302020204030204" pitchFamily="34" charset="0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gray">
              <a:xfrm>
                <a:off x="4287496" y="2232378"/>
                <a:ext cx="398462" cy="449262"/>
              </a:xfrm>
              <a:prstGeom prst="chevron">
                <a:avLst>
                  <a:gd name="adj" fmla="val 52514"/>
                </a:avLst>
              </a:prstGeom>
              <a:solidFill>
                <a:srgbClr val="C00000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1198661"/>
                <a:endParaRPr lang="zh-CN" altLang="en-US" sz="2370" b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 Light" panose="020F0302020204030204" pitchFamily="34" charset="0"/>
                  <a:ea typeface="微软雅黑"/>
                  <a:cs typeface="Calibri Light" panose="020F0302020204030204" pitchFamily="34" charset="0"/>
                  <a:sym typeface="+mn-lt"/>
                </a:endParaRPr>
              </a:p>
            </p:txBody>
          </p:sp>
        </p:grpSp>
        <p:sp>
          <p:nvSpPr>
            <p:cNvPr id="7" name="2 Marcador de contenido"/>
            <p:cNvSpPr txBox="1">
              <a:spLocks/>
            </p:cNvSpPr>
            <p:nvPr/>
          </p:nvSpPr>
          <p:spPr bwMode="auto">
            <a:xfrm>
              <a:off x="1992376" y="4048722"/>
              <a:ext cx="1885219" cy="2520278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119870" tIns="59935" rIns="119870" bIns="59935"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02879">
                <a:lnSpc>
                  <a:spcPct val="150000"/>
                </a:lnSpc>
                <a:buFont typeface="Wingdings" pitchFamily="2" charset="2"/>
                <a:buChar char="n"/>
                <a:defRPr/>
              </a:pPr>
              <a:r>
                <a:rPr lang="en-US" altLang="zh-CN" sz="1037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 panose="020F0302020204030204" pitchFamily="34" charset="0"/>
                  <a:ea typeface="微软雅黑"/>
                  <a:cs typeface="Calibri Light" panose="020F0302020204030204" pitchFamily="34" charset="0"/>
                  <a:sym typeface="+mn-lt"/>
                </a:rPr>
                <a:t> </a:t>
              </a:r>
              <a:r>
                <a:rPr lang="ru-RU" altLang="zh-CN" sz="1037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 panose="020F0302020204030204" pitchFamily="34" charset="0"/>
                  <a:ea typeface="微软雅黑"/>
                  <a:cs typeface="Calibri Light" panose="020F0302020204030204" pitchFamily="34" charset="0"/>
                  <a:sym typeface="+mn-lt"/>
                </a:rPr>
                <a:t>Система распознавания невнимательного вождения: усталость, курение, разговор по телефону, блокировка камеры, потеря концентрации</a:t>
              </a:r>
              <a:endParaRPr lang="en-US" altLang="zh-CN" sz="1037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ea typeface="微软雅黑"/>
                <a:cs typeface="Calibri Light" panose="020F0302020204030204" pitchFamily="34" charset="0"/>
                <a:sym typeface="+mn-lt"/>
              </a:endParaRPr>
            </a:p>
            <a:p>
              <a:pPr marL="0" indent="0" defTabSz="902879">
                <a:lnSpc>
                  <a:spcPct val="150000"/>
                </a:lnSpc>
                <a:buFont typeface="Wingdings" pitchFamily="2" charset="2"/>
                <a:buChar char="n"/>
                <a:defRPr/>
              </a:pPr>
              <a:r>
                <a:rPr lang="en-US" altLang="zh-CN" sz="1037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 panose="020F0302020204030204" pitchFamily="34" charset="0"/>
                  <a:ea typeface="微软雅黑"/>
                  <a:cs typeface="Calibri Light" panose="020F0302020204030204" pitchFamily="34" charset="0"/>
                  <a:sym typeface="+mn-lt"/>
                </a:rPr>
                <a:t> </a:t>
              </a:r>
              <a:r>
                <a:rPr lang="ru-RU" altLang="zh-CN" sz="1037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 panose="020F0302020204030204" pitchFamily="34" charset="0"/>
                  <a:ea typeface="微软雅黑"/>
                  <a:cs typeface="Calibri Light" panose="020F0302020204030204" pitchFamily="34" charset="0"/>
                  <a:sym typeface="+mn-lt"/>
                </a:rPr>
                <a:t>Распознавание лиц водителей для УРВ</a:t>
              </a:r>
              <a:endParaRPr lang="en-US" altLang="zh-CN" sz="1037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ea typeface="微软雅黑"/>
                <a:cs typeface="Calibri Light" panose="020F0302020204030204" pitchFamily="34" charset="0"/>
                <a:sym typeface="+mn-lt"/>
              </a:endParaRPr>
            </a:p>
          </p:txBody>
        </p:sp>
      </p:grpSp>
      <p:sp>
        <p:nvSpPr>
          <p:cNvPr id="12" name="标题 1"/>
          <p:cNvSpPr txBox="1">
            <a:spLocks/>
          </p:cNvSpPr>
          <p:nvPr/>
        </p:nvSpPr>
        <p:spPr>
          <a:xfrm>
            <a:off x="446518" y="218384"/>
            <a:ext cx="8823970" cy="573935"/>
          </a:xfrm>
          <a:prstGeom prst="rect">
            <a:avLst/>
          </a:prstGeom>
        </p:spPr>
        <p:txBody>
          <a:bodyPr vert="horz" lIns="119870" tIns="59935" rIns="119870" bIns="59935" rtlCol="0" anchor="t" anchorCtr="0">
            <a:noAutofit/>
          </a:bodyPr>
          <a:lstStyle>
            <a:lvl1pPr algn="l" defTabSz="1213957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E6001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198661"/>
            <a:r>
              <a:rPr lang="ru-RU" altLang="zh-CN" sz="3200" spc="300" dirty="0">
                <a:solidFill>
                  <a:prstClr val="black"/>
                </a:solidFill>
                <a:latin typeface="Calibri Light" panose="020F0302020204030204" pitchFamily="34" charset="0"/>
                <a:ea typeface="微软雅黑"/>
                <a:cs typeface="Calibri Light" panose="020F0302020204030204" pitchFamily="34" charset="0"/>
                <a:sym typeface="+mn-lt"/>
              </a:rPr>
              <a:t>Транспортные средства </a:t>
            </a:r>
            <a:r>
              <a:rPr lang="en-US" altLang="zh-CN" sz="3200" spc="300" dirty="0">
                <a:solidFill>
                  <a:prstClr val="black"/>
                </a:solidFill>
                <a:latin typeface="Calibri Light" panose="020F0302020204030204" pitchFamily="34" charset="0"/>
                <a:ea typeface="微软雅黑"/>
                <a:cs typeface="Calibri Light" panose="020F0302020204030204" pitchFamily="34" charset="0"/>
                <a:sym typeface="+mn-lt"/>
              </a:rPr>
              <a:t>| </a:t>
            </a:r>
            <a:r>
              <a:rPr lang="ru-RU" altLang="zh-CN" sz="3200" spc="300" dirty="0">
                <a:latin typeface="Calibri Light" panose="020F0302020204030204" pitchFamily="34" charset="0"/>
                <a:ea typeface="微软雅黑"/>
                <a:cs typeface="Calibri Light" panose="020F0302020204030204" pitchFamily="34" charset="0"/>
                <a:sym typeface="+mn-lt"/>
              </a:rPr>
              <a:t>Сценарии</a:t>
            </a:r>
            <a:endParaRPr lang="zh-CN" altLang="en-US" sz="3200" spc="300" dirty="0">
              <a:latin typeface="Calibri Light" panose="020F0302020204030204" pitchFamily="34" charset="0"/>
              <a:ea typeface="微软雅黑"/>
              <a:cs typeface="Calibri Light" panose="020F0302020204030204" pitchFamily="34" charset="0"/>
              <a:sym typeface="+mn-lt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1240887" y="1673712"/>
            <a:ext cx="2057958" cy="4880968"/>
            <a:chOff x="803886" y="1602157"/>
            <a:chExt cx="1721832" cy="4880968"/>
          </a:xfrm>
        </p:grpSpPr>
        <p:grpSp>
          <p:nvGrpSpPr>
            <p:cNvPr id="14" name="组合 1"/>
            <p:cNvGrpSpPr>
              <a:grpSpLocks/>
            </p:cNvGrpSpPr>
            <p:nvPr/>
          </p:nvGrpSpPr>
          <p:grpSpPr>
            <a:xfrm>
              <a:off x="803886" y="1602157"/>
              <a:ext cx="1721832" cy="4880968"/>
              <a:chOff x="35992" y="1625890"/>
              <a:chExt cx="1896539" cy="4943110"/>
            </a:xfrm>
          </p:grpSpPr>
          <p:grpSp>
            <p:nvGrpSpPr>
              <p:cNvPr id="16" name="组合 19"/>
              <p:cNvGrpSpPr>
                <a:grpSpLocks/>
              </p:cNvGrpSpPr>
              <p:nvPr/>
            </p:nvGrpSpPr>
            <p:grpSpPr bwMode="auto">
              <a:xfrm>
                <a:off x="48158" y="1625890"/>
                <a:ext cx="1884373" cy="1670178"/>
                <a:chOff x="611560" y="1710609"/>
                <a:chExt cx="1432432" cy="1649460"/>
              </a:xfrm>
            </p:grpSpPr>
            <p:sp>
              <p:nvSpPr>
                <p:cNvPr id="21" name="Presentation Title Rectangle"/>
                <p:cNvSpPr txBox="1">
                  <a:spLocks/>
                </p:cNvSpPr>
                <p:nvPr/>
              </p:nvSpPr>
              <p:spPr>
                <a:xfrm>
                  <a:off x="611560" y="1710609"/>
                  <a:ext cx="1432432" cy="1649460"/>
                </a:xfrm>
                <a:prstGeom prst="rect">
                  <a:avLst/>
                </a:prstGeom>
                <a:solidFill>
                  <a:schemeClr val="accent5"/>
                </a:solidFill>
                <a:effectLst/>
              </p:spPr>
              <p:txBody>
                <a:bodyPr lIns="180581" rIns="135436" bIns="180581" anchor="b"/>
                <a:lstStyle>
                  <a:lvl1pPr algn="l" defTabSz="914363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lang="en-US" sz="3600" b="1" i="0" kern="1200" cap="none" spc="-100" baseline="0">
                      <a:ln w="3175">
                        <a:noFill/>
                      </a:ln>
                      <a:gradFill flip="none" rotWithShape="1">
                        <a:gsLst>
                          <a:gs pos="4583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  <a:tileRect/>
                      </a:gradFill>
                      <a:effectLst/>
                      <a:latin typeface="+mj-lt"/>
                      <a:ea typeface="+mn-ea"/>
                      <a:cs typeface="Arial" charset="0"/>
                    </a:defRPr>
                  </a:lvl1pPr>
                </a:lstStyle>
                <a:p>
                  <a:pPr defTabSz="899077">
                    <a:defRPr/>
                  </a:pPr>
                  <a:r>
                    <a:rPr lang="zh-CN" altLang="en-US" sz="2074" kern="0" spc="0" dirty="0">
                      <a:latin typeface="Calibri Light" panose="020F0302020204030204" pitchFamily="34" charset="0"/>
                      <a:ea typeface="微软雅黑"/>
                      <a:cs typeface="Calibri Light" panose="020F0302020204030204" pitchFamily="34" charset="0"/>
                      <a:sym typeface="+mn-lt"/>
                    </a:rPr>
                    <a:t>    </a:t>
                  </a:r>
                  <a:endParaRPr lang="en-US" sz="2074" kern="0" spc="0" dirty="0">
                    <a:latin typeface="Calibri Light" panose="020F0302020204030204" pitchFamily="34" charset="0"/>
                    <a:ea typeface="微软雅黑"/>
                    <a:cs typeface="Calibri Light" panose="020F0302020204030204" pitchFamily="34" charset="0"/>
                    <a:sym typeface="+mn-lt"/>
                  </a:endParaRPr>
                </a:p>
              </p:txBody>
            </p:sp>
            <p:sp>
              <p:nvSpPr>
                <p:cNvPr id="22" name="TextBox 23"/>
                <p:cNvSpPr txBox="1">
                  <a:spLocks noChangeArrowheads="1"/>
                </p:cNvSpPr>
                <p:nvPr/>
              </p:nvSpPr>
              <p:spPr bwMode="auto">
                <a:xfrm>
                  <a:off x="696125" y="2846340"/>
                  <a:ext cx="1263301" cy="3386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Verdana" pitchFamily="34" charset="0"/>
                      <a:ea typeface="微软雅黑" pitchFamily="34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Verdana" pitchFamily="34" charset="0"/>
                      <a:ea typeface="微软雅黑" pitchFamily="34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Verdana" pitchFamily="34" charset="0"/>
                      <a:ea typeface="微软雅黑" pitchFamily="34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Verdana" pitchFamily="34" charset="0"/>
                      <a:ea typeface="微软雅黑" pitchFamily="34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Verdana" pitchFamily="34" charset="0"/>
                      <a:ea typeface="微软雅黑" pitchFamily="34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  <a:ea typeface="微软雅黑" pitchFamily="34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  <a:ea typeface="微软雅黑" pitchFamily="34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  <a:ea typeface="微软雅黑" pitchFamily="34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  <a:ea typeface="微软雅黑" pitchFamily="34" charset="-122"/>
                    </a:defRPr>
                  </a:lvl9pPr>
                </a:lstStyle>
                <a:p>
                  <a:pPr algn="ctr" defTabSz="1198661"/>
                  <a:r>
                    <a:rPr lang="ru-RU" altLang="zh-CN" sz="1600" b="1" dirty="0">
                      <a:solidFill>
                        <a:srgbClr val="FFFFFF"/>
                      </a:solidFill>
                      <a:latin typeface="Calibri Light" panose="020F0302020204030204" pitchFamily="34" charset="0"/>
                      <a:ea typeface="微软雅黑"/>
                      <a:cs typeface="Calibri Light" panose="020F0302020204030204" pitchFamily="34" charset="0"/>
                      <a:sym typeface="+mn-lt"/>
                    </a:rPr>
                    <a:t>Пассажиры</a:t>
                  </a:r>
                </a:p>
              </p:txBody>
            </p:sp>
          </p:grpSp>
          <p:grpSp>
            <p:nvGrpSpPr>
              <p:cNvPr id="17" name="组合 4"/>
              <p:cNvGrpSpPr/>
              <p:nvPr/>
            </p:nvGrpSpPr>
            <p:grpSpPr>
              <a:xfrm rot="5400000">
                <a:off x="712539" y="3426178"/>
                <a:ext cx="434089" cy="375794"/>
                <a:chOff x="3861480" y="2232378"/>
                <a:chExt cx="824478" cy="449262"/>
              </a:xfrm>
            </p:grpSpPr>
            <p:sp>
              <p:nvSpPr>
                <p:cNvPr id="19" name="AutoShape 7"/>
                <p:cNvSpPr>
                  <a:spLocks noChangeArrowheads="1"/>
                </p:cNvSpPr>
                <p:nvPr/>
              </p:nvSpPr>
              <p:spPr bwMode="gray">
                <a:xfrm>
                  <a:off x="3861480" y="2232378"/>
                  <a:ext cx="398462" cy="449262"/>
                </a:xfrm>
                <a:prstGeom prst="chevron">
                  <a:avLst>
                    <a:gd name="adj" fmla="val 52514"/>
                  </a:avLst>
                </a:prstGeom>
                <a:solidFill>
                  <a:srgbClr val="C00000"/>
                </a:solidFill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defTabSz="1198661"/>
                  <a:endParaRPr lang="zh-CN" altLang="en-US" sz="2370" b="1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 Light" panose="020F0302020204030204" pitchFamily="34" charset="0"/>
                    <a:ea typeface="微软雅黑"/>
                    <a:cs typeface="Calibri Light" panose="020F0302020204030204" pitchFamily="34" charset="0"/>
                    <a:sym typeface="+mn-lt"/>
                  </a:endParaRPr>
                </a:p>
              </p:txBody>
            </p:sp>
            <p:sp>
              <p:nvSpPr>
                <p:cNvPr id="20" name="AutoShape 7"/>
                <p:cNvSpPr>
                  <a:spLocks noChangeArrowheads="1"/>
                </p:cNvSpPr>
                <p:nvPr/>
              </p:nvSpPr>
              <p:spPr bwMode="gray">
                <a:xfrm>
                  <a:off x="4287496" y="2232378"/>
                  <a:ext cx="398462" cy="449262"/>
                </a:xfrm>
                <a:prstGeom prst="chevron">
                  <a:avLst>
                    <a:gd name="adj" fmla="val 52514"/>
                  </a:avLst>
                </a:prstGeom>
                <a:solidFill>
                  <a:srgbClr val="C00000"/>
                </a:solidFill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defTabSz="1198661"/>
                  <a:endParaRPr lang="zh-CN" altLang="en-US" sz="2370" b="1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 Light" panose="020F0302020204030204" pitchFamily="34" charset="0"/>
                    <a:ea typeface="微软雅黑"/>
                    <a:cs typeface="Calibri Light" panose="020F0302020204030204" pitchFamily="34" charset="0"/>
                    <a:sym typeface="+mn-lt"/>
                  </a:endParaRPr>
                </a:p>
              </p:txBody>
            </p:sp>
          </p:grpSp>
          <p:sp>
            <p:nvSpPr>
              <p:cNvPr id="18" name="2 Marcador de contenido"/>
              <p:cNvSpPr txBox="1">
                <a:spLocks/>
              </p:cNvSpPr>
              <p:nvPr/>
            </p:nvSpPr>
            <p:spPr bwMode="auto">
              <a:xfrm>
                <a:off x="35992" y="4048722"/>
                <a:ext cx="1884373" cy="2520278"/>
              </a:xfrm>
              <a:prstGeom prst="rect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119870" tIns="59935" rIns="119870" bIns="59935"/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902879">
                  <a:lnSpc>
                    <a:spcPct val="150000"/>
                  </a:lnSpc>
                  <a:buFont typeface="Wingdings" pitchFamily="2" charset="2"/>
                  <a:buChar char="n"/>
                  <a:defRPr/>
                </a:pPr>
                <a:r>
                  <a:rPr lang="en-US" altLang="zh-CN" sz="1037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 Light" panose="020F0302020204030204" pitchFamily="34" charset="0"/>
                    <a:ea typeface="微软雅黑"/>
                    <a:cs typeface="Calibri Light" panose="020F0302020204030204" pitchFamily="34" charset="0"/>
                    <a:sym typeface="+mn-lt"/>
                  </a:rPr>
                  <a:t> </a:t>
                </a:r>
                <a:r>
                  <a:rPr lang="ru-RU" altLang="zh-CN" sz="1037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 Light" panose="020F0302020204030204" pitchFamily="34" charset="0"/>
                    <a:ea typeface="微软雅黑"/>
                    <a:cs typeface="Calibri Light" panose="020F0302020204030204" pitchFamily="34" charset="0"/>
                    <a:sym typeface="+mn-lt"/>
                  </a:rPr>
                  <a:t>Видеонаблюдение в салоне пассажирского транспорта</a:t>
                </a:r>
                <a:endParaRPr lang="en-US" altLang="zh-CN" sz="1037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 panose="020F0302020204030204" pitchFamily="34" charset="0"/>
                  <a:ea typeface="微软雅黑"/>
                  <a:cs typeface="Calibri Light" panose="020F0302020204030204" pitchFamily="34" charset="0"/>
                  <a:sym typeface="+mn-lt"/>
                </a:endParaRPr>
              </a:p>
              <a:p>
                <a:pPr marL="0" indent="0" defTabSz="902879">
                  <a:lnSpc>
                    <a:spcPct val="150000"/>
                  </a:lnSpc>
                  <a:buFont typeface="Wingdings" pitchFamily="2" charset="2"/>
                  <a:buChar char="n"/>
                  <a:defRPr/>
                </a:pPr>
                <a:r>
                  <a:rPr lang="zh-CN" altLang="en-US" sz="1037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 Light" panose="020F0302020204030204" pitchFamily="34" charset="0"/>
                    <a:ea typeface="微软雅黑"/>
                    <a:cs typeface="Calibri Light" panose="020F0302020204030204" pitchFamily="34" charset="0"/>
                    <a:sym typeface="+mn-lt"/>
                  </a:rPr>
                  <a:t> </a:t>
                </a:r>
                <a:r>
                  <a:rPr lang="ru-RU" altLang="zh-CN" sz="1037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 Light" panose="020F0302020204030204" pitchFamily="34" charset="0"/>
                    <a:ea typeface="微软雅黑"/>
                    <a:cs typeface="Calibri Light" panose="020F0302020204030204" pitchFamily="34" charset="0"/>
                    <a:sym typeface="+mn-lt"/>
                  </a:rPr>
                  <a:t>Видеонаблюдение в грузовом отсеке</a:t>
                </a:r>
                <a:endParaRPr lang="en-US" altLang="zh-CN" sz="1037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 panose="020F0302020204030204" pitchFamily="34" charset="0"/>
                  <a:ea typeface="微软雅黑"/>
                  <a:cs typeface="Calibri Light" panose="020F0302020204030204" pitchFamily="34" charset="0"/>
                  <a:sym typeface="+mn-lt"/>
                </a:endParaRPr>
              </a:p>
              <a:p>
                <a:pPr marL="0" indent="0" defTabSz="902879">
                  <a:lnSpc>
                    <a:spcPct val="150000"/>
                  </a:lnSpc>
                  <a:buFont typeface="Wingdings" pitchFamily="2" charset="2"/>
                  <a:buChar char="n"/>
                  <a:defRPr/>
                </a:pPr>
                <a:r>
                  <a:rPr lang="en-US" altLang="zh-CN" sz="1037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 Light" panose="020F0302020204030204" pitchFamily="34" charset="0"/>
                    <a:ea typeface="微软雅黑"/>
                    <a:cs typeface="Calibri Light" panose="020F0302020204030204" pitchFamily="34" charset="0"/>
                    <a:sym typeface="+mn-lt"/>
                  </a:rPr>
                  <a:t> </a:t>
                </a:r>
                <a:r>
                  <a:rPr lang="ru-RU" altLang="zh-CN" sz="1037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 Light" panose="020F0302020204030204" pitchFamily="34" charset="0"/>
                    <a:ea typeface="微软雅黑"/>
                    <a:cs typeface="Calibri Light" panose="020F0302020204030204" pitchFamily="34" charset="0"/>
                    <a:sym typeface="+mn-lt"/>
                  </a:rPr>
                  <a:t>Разбор конфликтных и нештатных ситуаций</a:t>
                </a:r>
                <a:endParaRPr lang="en-US" altLang="zh-CN" sz="1037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 panose="020F0302020204030204" pitchFamily="34" charset="0"/>
                  <a:ea typeface="微软雅黑"/>
                  <a:cs typeface="Calibri Light" panose="020F0302020204030204" pitchFamily="34" charset="0"/>
                  <a:sym typeface="+mn-lt"/>
                </a:endParaRPr>
              </a:p>
              <a:p>
                <a:pPr marL="0" indent="0" defTabSz="902879">
                  <a:lnSpc>
                    <a:spcPct val="150000"/>
                  </a:lnSpc>
                  <a:buFont typeface="Wingdings" pitchFamily="2" charset="2"/>
                  <a:buChar char="n"/>
                  <a:defRPr/>
                </a:pPr>
                <a:r>
                  <a:rPr lang="en-US" altLang="zh-CN" sz="1037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 Light" panose="020F0302020204030204" pitchFamily="34" charset="0"/>
                    <a:ea typeface="微软雅黑"/>
                    <a:cs typeface="Calibri Light" panose="020F0302020204030204" pitchFamily="34" charset="0"/>
                    <a:sym typeface="+mn-lt"/>
                  </a:rPr>
                  <a:t> </a:t>
                </a:r>
                <a:r>
                  <a:rPr lang="ru-RU" altLang="zh-CN" sz="1037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 Light" panose="020F0302020204030204" pitchFamily="34" charset="0"/>
                    <a:ea typeface="微软雅黑"/>
                    <a:cs typeface="Calibri Light" panose="020F0302020204030204" pitchFamily="34" charset="0"/>
                    <a:sym typeface="+mn-lt"/>
                  </a:rPr>
                  <a:t>Распознавание лиц</a:t>
                </a:r>
                <a:endParaRPr lang="en-US" altLang="zh-CN" sz="1037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 panose="020F0302020204030204" pitchFamily="34" charset="0"/>
                  <a:ea typeface="微软雅黑"/>
                  <a:cs typeface="Calibri Light" panose="020F0302020204030204" pitchFamily="34" charset="0"/>
                  <a:sym typeface="+mn-lt"/>
                </a:endParaRPr>
              </a:p>
            </p:txBody>
          </p:sp>
        </p:grpSp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032170" y="1665302"/>
              <a:ext cx="1276306" cy="1072394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Группа 22"/>
          <p:cNvGrpSpPr/>
          <p:nvPr/>
        </p:nvGrpSpPr>
        <p:grpSpPr>
          <a:xfrm>
            <a:off x="4911470" y="1625602"/>
            <a:ext cx="2232033" cy="4880968"/>
            <a:chOff x="3595183" y="1553660"/>
            <a:chExt cx="1825810" cy="4880968"/>
          </a:xfrm>
        </p:grpSpPr>
        <p:grpSp>
          <p:nvGrpSpPr>
            <p:cNvPr id="24" name="组合 11"/>
            <p:cNvGrpSpPr>
              <a:grpSpLocks/>
            </p:cNvGrpSpPr>
            <p:nvPr/>
          </p:nvGrpSpPr>
          <p:grpSpPr>
            <a:xfrm>
              <a:off x="3595183" y="1553660"/>
              <a:ext cx="1825810" cy="4880968"/>
              <a:chOff x="7772072" y="1625890"/>
              <a:chExt cx="2004020" cy="4943110"/>
            </a:xfrm>
          </p:grpSpPr>
          <p:grpSp>
            <p:nvGrpSpPr>
              <p:cNvPr id="26" name="组合 4"/>
              <p:cNvGrpSpPr/>
              <p:nvPr/>
            </p:nvGrpSpPr>
            <p:grpSpPr>
              <a:xfrm rot="5400000">
                <a:off x="8634349" y="3385598"/>
                <a:ext cx="434089" cy="375794"/>
                <a:chOff x="3861480" y="2232378"/>
                <a:chExt cx="824478" cy="449262"/>
              </a:xfrm>
            </p:grpSpPr>
            <p:sp>
              <p:nvSpPr>
                <p:cNvPr id="31" name="AutoShape 7"/>
                <p:cNvSpPr>
                  <a:spLocks noChangeArrowheads="1"/>
                </p:cNvSpPr>
                <p:nvPr/>
              </p:nvSpPr>
              <p:spPr bwMode="gray">
                <a:xfrm>
                  <a:off x="3861480" y="2232378"/>
                  <a:ext cx="398462" cy="449262"/>
                </a:xfrm>
                <a:prstGeom prst="chevron">
                  <a:avLst>
                    <a:gd name="adj" fmla="val 52514"/>
                  </a:avLst>
                </a:prstGeom>
                <a:solidFill>
                  <a:srgbClr val="C00000"/>
                </a:solidFill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defTabSz="1198661"/>
                  <a:endParaRPr lang="zh-CN" altLang="en-US" sz="2370" b="1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 Light" panose="020F0302020204030204" pitchFamily="34" charset="0"/>
                    <a:ea typeface="微软雅黑"/>
                    <a:cs typeface="Calibri Light" panose="020F0302020204030204" pitchFamily="34" charset="0"/>
                    <a:sym typeface="+mn-lt"/>
                  </a:endParaRPr>
                </a:p>
              </p:txBody>
            </p:sp>
            <p:sp>
              <p:nvSpPr>
                <p:cNvPr id="32" name="AutoShape 7"/>
                <p:cNvSpPr>
                  <a:spLocks noChangeArrowheads="1"/>
                </p:cNvSpPr>
                <p:nvPr/>
              </p:nvSpPr>
              <p:spPr bwMode="gray">
                <a:xfrm>
                  <a:off x="4287496" y="2232378"/>
                  <a:ext cx="398462" cy="449262"/>
                </a:xfrm>
                <a:prstGeom prst="chevron">
                  <a:avLst>
                    <a:gd name="adj" fmla="val 52514"/>
                  </a:avLst>
                </a:prstGeom>
                <a:solidFill>
                  <a:srgbClr val="C00000"/>
                </a:solidFill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defTabSz="1198661"/>
                  <a:endParaRPr lang="zh-CN" altLang="en-US" sz="2370" b="1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 Light" panose="020F0302020204030204" pitchFamily="34" charset="0"/>
                    <a:ea typeface="微软雅黑"/>
                    <a:cs typeface="Calibri Light" panose="020F0302020204030204" pitchFamily="34" charset="0"/>
                    <a:sym typeface="+mn-lt"/>
                  </a:endParaRPr>
                </a:p>
              </p:txBody>
            </p:sp>
          </p:grpSp>
          <p:sp>
            <p:nvSpPr>
              <p:cNvPr id="27" name="2 Marcador de contenido"/>
              <p:cNvSpPr txBox="1">
                <a:spLocks/>
              </p:cNvSpPr>
              <p:nvPr/>
            </p:nvSpPr>
            <p:spPr bwMode="auto">
              <a:xfrm>
                <a:off x="7772072" y="4048722"/>
                <a:ext cx="1951070" cy="2520278"/>
              </a:xfrm>
              <a:prstGeom prst="rect">
                <a:avLst/>
              </a:prstGeom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119870" tIns="59935" rIns="119870" bIns="59935"/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902879">
                  <a:lnSpc>
                    <a:spcPct val="150000"/>
                  </a:lnSpc>
                  <a:buFont typeface="Wingdings" pitchFamily="2" charset="2"/>
                  <a:buChar char="n"/>
                  <a:defRPr/>
                </a:pPr>
                <a:r>
                  <a:rPr lang="en-US" altLang="zh-CN" sz="1037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 Light" panose="020F0302020204030204" pitchFamily="34" charset="0"/>
                    <a:ea typeface="微软雅黑"/>
                    <a:cs typeface="Calibri Light" panose="020F0302020204030204" pitchFamily="34" charset="0"/>
                    <a:sym typeface="+mn-lt"/>
                  </a:rPr>
                  <a:t> </a:t>
                </a:r>
                <a:r>
                  <a:rPr lang="ru-RU" altLang="zh-CN" sz="1037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 Light" panose="020F0302020204030204" pitchFamily="34" charset="0"/>
                    <a:ea typeface="微软雅黑"/>
                    <a:cs typeface="Calibri Light" panose="020F0302020204030204" pitchFamily="34" charset="0"/>
                    <a:sym typeface="+mn-lt"/>
                  </a:rPr>
                  <a:t>Система контроля за вождением: соблюдение рядности, опасного сближения, скоростного режима</a:t>
                </a:r>
              </a:p>
              <a:p>
                <a:pPr marL="0" indent="0" defTabSz="902879">
                  <a:lnSpc>
                    <a:spcPct val="150000"/>
                  </a:lnSpc>
                  <a:buFont typeface="Wingdings" pitchFamily="2" charset="2"/>
                  <a:buChar char="n"/>
                  <a:defRPr/>
                </a:pPr>
                <a:r>
                  <a:rPr lang="zh-CN" altLang="en-US" sz="1037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 Light" panose="020F0302020204030204" pitchFamily="34" charset="0"/>
                    <a:ea typeface="微软雅黑"/>
                    <a:cs typeface="Calibri Light" panose="020F0302020204030204" pitchFamily="34" charset="0"/>
                    <a:sym typeface="+mn-lt"/>
                  </a:rPr>
                  <a:t> </a:t>
                </a:r>
                <a:r>
                  <a:rPr lang="ru-RU" altLang="zh-CN" sz="1037" b="1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 Light" panose="020F0302020204030204" pitchFamily="34" charset="0"/>
                    <a:ea typeface="微软雅黑"/>
                    <a:cs typeface="Calibri Light" panose="020F0302020204030204" pitchFamily="34" charset="0"/>
                    <a:sym typeface="+mn-lt"/>
                  </a:rPr>
                  <a:t>Видеодоказательства</a:t>
                </a:r>
                <a:r>
                  <a:rPr lang="ru-RU" altLang="zh-CN" sz="1037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 Light" panose="020F0302020204030204" pitchFamily="34" charset="0"/>
                    <a:ea typeface="微软雅黑"/>
                    <a:cs typeface="Calibri Light" panose="020F0302020204030204" pitchFamily="34" charset="0"/>
                    <a:sym typeface="+mn-lt"/>
                  </a:rPr>
                  <a:t> ДТП</a:t>
                </a:r>
                <a:endParaRPr lang="en-US" altLang="zh-CN" sz="1037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 panose="020F0302020204030204" pitchFamily="34" charset="0"/>
                  <a:ea typeface="微软雅黑"/>
                  <a:cs typeface="Calibri Light" panose="020F0302020204030204" pitchFamily="34" charset="0"/>
                  <a:sym typeface="+mn-lt"/>
                </a:endParaRPr>
              </a:p>
              <a:p>
                <a:pPr marL="0" indent="0" defTabSz="902879">
                  <a:lnSpc>
                    <a:spcPct val="150000"/>
                  </a:lnSpc>
                  <a:buFont typeface="Wingdings" pitchFamily="2" charset="2"/>
                  <a:buChar char="n"/>
                  <a:defRPr/>
                </a:pPr>
                <a:r>
                  <a:rPr lang="zh-CN" altLang="en-US" sz="1037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 Light" panose="020F0302020204030204" pitchFamily="34" charset="0"/>
                    <a:ea typeface="微软雅黑"/>
                    <a:cs typeface="Calibri Light" panose="020F0302020204030204" pitchFamily="34" charset="0"/>
                    <a:sym typeface="+mn-lt"/>
                  </a:rPr>
                  <a:t> </a:t>
                </a:r>
                <a:r>
                  <a:rPr lang="ru-RU" altLang="zh-CN" sz="1037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 Light" panose="020F0302020204030204" pitchFamily="34" charset="0"/>
                    <a:ea typeface="微软雅黑"/>
                    <a:cs typeface="Calibri Light" panose="020F0302020204030204" pitchFamily="34" charset="0"/>
                    <a:sym typeface="+mn-lt"/>
                  </a:rPr>
                  <a:t>Мониторинг маршрутов движения</a:t>
                </a:r>
                <a:endParaRPr lang="en-US" altLang="zh-CN" sz="1037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 panose="020F0302020204030204" pitchFamily="34" charset="0"/>
                  <a:ea typeface="微软雅黑"/>
                  <a:cs typeface="Calibri Light" panose="020F0302020204030204" pitchFamily="34" charset="0"/>
                  <a:sym typeface="+mn-lt"/>
                </a:endParaRPr>
              </a:p>
            </p:txBody>
          </p:sp>
          <p:grpSp>
            <p:nvGrpSpPr>
              <p:cNvPr id="28" name="组合 18"/>
              <p:cNvGrpSpPr>
                <a:grpSpLocks/>
              </p:cNvGrpSpPr>
              <p:nvPr/>
            </p:nvGrpSpPr>
            <p:grpSpPr bwMode="auto">
              <a:xfrm>
                <a:off x="7825022" y="1625890"/>
                <a:ext cx="1951070" cy="1716622"/>
                <a:chOff x="2233064" y="1714378"/>
                <a:chExt cx="1490053" cy="1694725"/>
              </a:xfrm>
            </p:grpSpPr>
            <p:sp>
              <p:nvSpPr>
                <p:cNvPr id="29" name="Presentation Title Rectangle"/>
                <p:cNvSpPr txBox="1">
                  <a:spLocks/>
                </p:cNvSpPr>
                <p:nvPr/>
              </p:nvSpPr>
              <p:spPr>
                <a:xfrm>
                  <a:off x="2233064" y="1714378"/>
                  <a:ext cx="1490053" cy="1649460"/>
                </a:xfrm>
                <a:prstGeom prst="rect">
                  <a:avLst/>
                </a:prstGeom>
                <a:solidFill>
                  <a:schemeClr val="accent6"/>
                </a:solidFill>
                <a:effectLst/>
              </p:spPr>
              <p:txBody>
                <a:bodyPr lIns="180581" rIns="135436" bIns="180581" anchor="b"/>
                <a:lstStyle>
                  <a:defPPr>
                    <a:defRPr lang="en-US"/>
                  </a:defPPr>
                  <a:lvl1pPr marR="0" lvl="0" indent="0" defTabSz="914400" fontAlgn="auto">
                    <a:lnSpc>
                      <a:spcPct val="9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0" i="0" u="none" strike="noStrike" kern="0" cap="none" spc="0" normalizeH="0" baseline="0">
                      <a:ln w="3175">
                        <a:noFill/>
                      </a:ln>
                      <a:gradFill flip="none" rotWithShape="1">
                        <a:gsLst>
                          <a:gs pos="4583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  <a:tileRect/>
                      </a:gradFill>
                      <a:effectLst/>
                      <a:uLnTx/>
                      <a:uFillTx/>
                      <a:latin typeface="Segoe"/>
                      <a:cs typeface="Arial" charset="0"/>
                    </a:defRPr>
                  </a:lvl1pPr>
                </a:lstStyle>
                <a:p>
                  <a:pPr defTabSz="902879">
                    <a:defRPr/>
                  </a:pPr>
                  <a:r>
                    <a:rPr lang="zh-CN" altLang="en-US" sz="3160" b="1" dirty="0">
                      <a:latin typeface="Calibri Light" panose="020F0302020204030204" pitchFamily="34" charset="0"/>
                      <a:ea typeface="微软雅黑"/>
                      <a:cs typeface="Calibri Light" panose="020F0302020204030204" pitchFamily="34" charset="0"/>
                      <a:sym typeface="+mn-lt"/>
                    </a:rPr>
                    <a:t>    </a:t>
                  </a:r>
                  <a:endParaRPr lang="en-US" altLang="zh-CN" sz="3160" b="1" dirty="0">
                    <a:latin typeface="Calibri Light" panose="020F0302020204030204" pitchFamily="34" charset="0"/>
                    <a:ea typeface="微软雅黑"/>
                    <a:cs typeface="Calibri Light" panose="020F0302020204030204" pitchFamily="34" charset="0"/>
                    <a:sym typeface="+mn-lt"/>
                  </a:endParaRPr>
                </a:p>
                <a:p>
                  <a:pPr defTabSz="902879">
                    <a:defRPr/>
                  </a:pPr>
                  <a:endParaRPr lang="en-US" altLang="zh-CN" sz="3160" b="1" dirty="0">
                    <a:latin typeface="Calibri Light" panose="020F0302020204030204" pitchFamily="34" charset="0"/>
                    <a:ea typeface="微软雅黑"/>
                    <a:cs typeface="Calibri Light" panose="020F0302020204030204" pitchFamily="34" charset="0"/>
                    <a:sym typeface="+mn-lt"/>
                  </a:endParaRPr>
                </a:p>
                <a:p>
                  <a:pPr defTabSz="902879">
                    <a:defRPr/>
                  </a:pPr>
                  <a:endParaRPr lang="en-US" altLang="zh-CN" sz="3160" b="1" dirty="0">
                    <a:latin typeface="Calibri Light" panose="020F0302020204030204" pitchFamily="34" charset="0"/>
                    <a:ea typeface="微软雅黑"/>
                    <a:cs typeface="Calibri Light" panose="020F0302020204030204" pitchFamily="34" charset="0"/>
                    <a:sym typeface="+mn-lt"/>
                  </a:endParaRPr>
                </a:p>
                <a:p>
                  <a:pPr defTabSz="902879">
                    <a:defRPr/>
                  </a:pPr>
                  <a:endParaRPr lang="en-US" altLang="zh-CN" sz="3160" b="1" dirty="0">
                    <a:latin typeface="Calibri Light" panose="020F0302020204030204" pitchFamily="34" charset="0"/>
                    <a:ea typeface="微软雅黑"/>
                    <a:cs typeface="Calibri Light" panose="020F0302020204030204" pitchFamily="34" charset="0"/>
                    <a:sym typeface="+mn-lt"/>
                  </a:endParaRPr>
                </a:p>
                <a:p>
                  <a:pPr defTabSz="902879">
                    <a:defRPr/>
                  </a:pPr>
                  <a:endParaRPr lang="en-US" altLang="zh-CN" sz="3160" b="1" dirty="0">
                    <a:latin typeface="Calibri Light" panose="020F0302020204030204" pitchFamily="34" charset="0"/>
                    <a:ea typeface="微软雅黑"/>
                    <a:cs typeface="Calibri Light" panose="020F0302020204030204" pitchFamily="34" charset="0"/>
                    <a:sym typeface="+mn-lt"/>
                  </a:endParaRPr>
                </a:p>
                <a:p>
                  <a:pPr defTabSz="902879">
                    <a:defRPr/>
                  </a:pPr>
                  <a:r>
                    <a:rPr lang="en-US" altLang="zh-CN" sz="3160" b="1" dirty="0">
                      <a:latin typeface="Calibri Light" panose="020F0302020204030204" pitchFamily="34" charset="0"/>
                      <a:ea typeface="微软雅黑"/>
                      <a:cs typeface="Calibri Light" panose="020F0302020204030204" pitchFamily="34" charset="0"/>
                      <a:sym typeface="+mn-lt"/>
                    </a:rPr>
                    <a:t>    </a:t>
                  </a:r>
                  <a:r>
                    <a:rPr lang="zh-CN" altLang="en-US" sz="3160" b="1" dirty="0">
                      <a:latin typeface="Calibri Light" panose="020F0302020204030204" pitchFamily="34" charset="0"/>
                      <a:ea typeface="微软雅黑"/>
                      <a:cs typeface="Calibri Light" panose="020F0302020204030204" pitchFamily="34" charset="0"/>
                      <a:sym typeface="+mn-lt"/>
                    </a:rPr>
                    <a:t> </a:t>
                  </a:r>
                  <a:endParaRPr sz="3160" b="1" dirty="0">
                    <a:latin typeface="Calibri Light" panose="020F0302020204030204" pitchFamily="34" charset="0"/>
                    <a:ea typeface="微软雅黑"/>
                    <a:cs typeface="Calibri Light" panose="020F0302020204030204" pitchFamily="34" charset="0"/>
                    <a:sym typeface="+mn-lt"/>
                  </a:endParaRPr>
                </a:p>
              </p:txBody>
            </p:sp>
            <p:sp>
              <p:nvSpPr>
                <p:cNvPr id="30" name="TextBox 40"/>
                <p:cNvSpPr txBox="1">
                  <a:spLocks noChangeArrowheads="1"/>
                </p:cNvSpPr>
                <p:nvPr/>
              </p:nvSpPr>
              <p:spPr bwMode="auto">
                <a:xfrm>
                  <a:off x="2280757" y="2824437"/>
                  <a:ext cx="1410394" cy="5846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Verdana" pitchFamily="34" charset="0"/>
                      <a:ea typeface="微软雅黑" pitchFamily="34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Verdana" pitchFamily="34" charset="0"/>
                      <a:ea typeface="微软雅黑" pitchFamily="34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Verdana" pitchFamily="34" charset="0"/>
                      <a:ea typeface="微软雅黑" pitchFamily="34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Verdana" pitchFamily="34" charset="0"/>
                      <a:ea typeface="微软雅黑" pitchFamily="34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Verdana" pitchFamily="34" charset="0"/>
                      <a:ea typeface="微软雅黑" pitchFamily="34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  <a:ea typeface="微软雅黑" pitchFamily="34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  <a:ea typeface="微软雅黑" pitchFamily="34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  <a:ea typeface="微软雅黑" pitchFamily="34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  <a:ea typeface="微软雅黑" pitchFamily="34" charset="-122"/>
                    </a:defRPr>
                  </a:lvl9pPr>
                </a:lstStyle>
                <a:p>
                  <a:pPr algn="ctr" defTabSz="1198661"/>
                  <a:r>
                    <a:rPr lang="ru-RU" altLang="zh-CN" sz="1600" b="1" dirty="0">
                      <a:solidFill>
                        <a:srgbClr val="FFFFFF"/>
                      </a:solidFill>
                      <a:latin typeface="Calibri Light" panose="020F0302020204030204" pitchFamily="34" charset="0"/>
                      <a:ea typeface="微软雅黑"/>
                      <a:cs typeface="Calibri Light" panose="020F0302020204030204" pitchFamily="34" charset="0"/>
                      <a:sym typeface="+mn-lt"/>
                    </a:rPr>
                    <a:t>Транспортное средство</a:t>
                  </a:r>
                  <a:endParaRPr lang="zh-CN" altLang="en-US" sz="1600" b="1" dirty="0">
                    <a:solidFill>
                      <a:srgbClr val="FFFFFF"/>
                    </a:solidFill>
                    <a:latin typeface="Calibri Light" panose="020F0302020204030204" pitchFamily="34" charset="0"/>
                    <a:ea typeface="微软雅黑"/>
                    <a:cs typeface="Calibri Light" panose="020F0302020204030204" pitchFamily="34" charset="0"/>
                    <a:sym typeface="+mn-lt"/>
                  </a:endParaRPr>
                </a:p>
              </p:txBody>
            </p:sp>
          </p:grpSp>
        </p:grpSp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700320" y="1603876"/>
              <a:ext cx="1644232" cy="1124107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3" name="Picture 5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884657" y="1668670"/>
            <a:ext cx="1552792" cy="113363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13"/>
          <p:cNvSpPr/>
          <p:nvPr/>
        </p:nvSpPr>
        <p:spPr>
          <a:xfrm flipV="1">
            <a:off x="-1" y="869299"/>
            <a:ext cx="12192001" cy="45719"/>
          </a:xfrm>
          <a:prstGeom prst="rect">
            <a:avLst/>
          </a:prstGeom>
          <a:solidFill>
            <a:srgbClr val="3799A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rgbClr val="3799A4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970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/>
          </p:cNvSpPr>
          <p:nvPr/>
        </p:nvSpPr>
        <p:spPr>
          <a:xfrm>
            <a:off x="1069191" y="2173452"/>
            <a:ext cx="4133873" cy="34912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Эффективные системы мониторинга, гарантируют безопасность дорожного движения, значительно снижают нагрузку на персонал.</a:t>
            </a:r>
          </a:p>
          <a:p>
            <a:pPr algn="l"/>
            <a:endParaRPr lang="ru-RU" sz="16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/>
            <a:r>
              <a:rPr lang="ru-RU" sz="1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Система оптимизирует трафик и увеличивает скорость движения транспорта на сложной сети шоссе с большим количеством транспортных потоков.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446257" y="1978267"/>
            <a:ext cx="5139137" cy="3475143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585395" y="5971672"/>
            <a:ext cx="1212694" cy="7242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063725EA-7FFB-4170-9FD0-472CD28D958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5725"/>
            <a:endParaRPr lang="ru-RU" sz="3200" b="1" spc="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2587" y="478115"/>
            <a:ext cx="30075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spc="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Заключение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64988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5163" cy="6856223"/>
          </a:xfrm>
          <a:prstGeom prst="rect">
            <a:avLst/>
          </a:prstGeom>
        </p:spPr>
      </p:pic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id="{BAFBAC66-B62A-4DDB-AACC-D88538E58F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40232"/>
            <a:ext cx="9144000" cy="688768"/>
          </a:xfrm>
        </p:spPr>
        <p:txBody>
          <a:bodyPr>
            <a:noAutofit/>
          </a:bodyPr>
          <a:lstStyle/>
          <a:p>
            <a:r>
              <a:rPr lang="ru-RU" sz="6600" b="1" spc="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СПАСИБО</a:t>
            </a:r>
          </a:p>
        </p:txBody>
      </p:sp>
    </p:spTree>
    <p:extLst>
      <p:ext uri="{BB962C8B-B14F-4D97-AF65-F5344CB8AC3E}">
        <p14:creationId xmlns:p14="http://schemas.microsoft.com/office/powerpoint/2010/main" val="3558578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5163" cy="6856223"/>
          </a:xfrm>
          <a:prstGeom prst="rect">
            <a:avLst/>
          </a:prstGeom>
        </p:spPr>
      </p:pic>
      <p:sp>
        <p:nvSpPr>
          <p:cNvPr id="4" name="Text Placeholder 1"/>
          <p:cNvSpPr txBox="1">
            <a:spLocks/>
          </p:cNvSpPr>
          <p:nvPr/>
        </p:nvSpPr>
        <p:spPr>
          <a:xfrm>
            <a:off x="-1" y="265203"/>
            <a:ext cx="12192001" cy="7680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200" b="1" spc="600" dirty="0">
                <a:solidFill>
                  <a:srgbClr val="1C2F5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altLang="ko-KR" sz="3200" b="1" spc="600" dirty="0">
                <a:solidFill>
                  <a:srgbClr val="1C2F5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 компании</a:t>
            </a:r>
            <a:r>
              <a:rPr lang="en-US" altLang="ko-KR" sz="3200" b="1" spc="600" dirty="0">
                <a:solidFill>
                  <a:srgbClr val="1C2F5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TNL</a:t>
            </a:r>
            <a:endParaRPr lang="ko-KR" altLang="en-US" sz="3200" b="1" spc="600" dirty="0">
              <a:solidFill>
                <a:srgbClr val="1C2F5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62582" y="1565105"/>
            <a:ext cx="3072341" cy="4449643"/>
            <a:chOff x="467544" y="1166963"/>
            <a:chExt cx="3240360" cy="3337230"/>
          </a:xfrm>
        </p:grpSpPr>
        <p:sp>
          <p:nvSpPr>
            <p:cNvPr id="6" name="TextBox 5"/>
            <p:cNvSpPr txBox="1"/>
            <p:nvPr/>
          </p:nvSpPr>
          <p:spPr>
            <a:xfrm>
              <a:off x="467544" y="1526457"/>
              <a:ext cx="3240360" cy="29777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altLang="ko-KR" sz="1400" dirty="0">
                  <a:solidFill>
                    <a:srgbClr val="1C2F5F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Убрать сложности и ограничения для входа</a:t>
              </a:r>
              <a:r>
                <a:rPr lang="en-US" altLang="ko-KR" sz="1400" dirty="0">
                  <a:solidFill>
                    <a:srgbClr val="1C2F5F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ru-RU" altLang="ko-KR" sz="1400" dirty="0">
                  <a:solidFill>
                    <a:srgbClr val="1C2F5F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китайских компаний на рынок России и СНГ</a:t>
              </a:r>
              <a:r>
                <a:rPr lang="en-US" altLang="ko-KR" sz="1400" dirty="0">
                  <a:solidFill>
                    <a:srgbClr val="1C2F5F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.</a:t>
              </a:r>
              <a:endParaRPr lang="ru-RU" altLang="ko-KR" sz="1400" dirty="0">
                <a:solidFill>
                  <a:srgbClr val="1C2F5F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50000"/>
                </a:lnSpc>
              </a:pPr>
              <a:endParaRPr lang="en-US" altLang="ko-KR" sz="1400" dirty="0">
                <a:solidFill>
                  <a:srgbClr val="1C2F5F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ru-RU" altLang="ko-KR" sz="1400" dirty="0">
                  <a:solidFill>
                    <a:srgbClr val="1C2F5F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Предоставить объективный взгляд профессионалов отрасли на перспективу развития товаров, услуг и решений.</a:t>
              </a:r>
            </a:p>
            <a:p>
              <a:pPr>
                <a:lnSpc>
                  <a:spcPct val="150000"/>
                </a:lnSpc>
              </a:pPr>
              <a:endParaRPr lang="ru-RU" altLang="ko-KR" sz="1400" dirty="0">
                <a:solidFill>
                  <a:srgbClr val="1C2F5F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ru-RU" altLang="ko-KR" sz="1400" dirty="0">
                  <a:solidFill>
                    <a:srgbClr val="1C2F5F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Подобрать оптимальный канал продвижения и подбор надежных партнеров для совместного бизнеса.</a:t>
              </a:r>
              <a:endParaRPr lang="en-US" altLang="ko-KR" sz="1400" dirty="0">
                <a:solidFill>
                  <a:srgbClr val="1C2F5F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67544" y="1166963"/>
              <a:ext cx="3240360" cy="31162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altLang="ko-KR" sz="1400" b="1" dirty="0">
                  <a:solidFill>
                    <a:srgbClr val="1C2F5F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Задача</a:t>
              </a:r>
              <a:endParaRPr lang="ko-KR" altLang="en-US" sz="1400" b="1" dirty="0">
                <a:solidFill>
                  <a:srgbClr val="1C2F5F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9330912" y="1583186"/>
            <a:ext cx="2429717" cy="1368801"/>
            <a:chOff x="803640" y="3274618"/>
            <a:chExt cx="2059657" cy="1026601"/>
          </a:xfrm>
        </p:grpSpPr>
        <p:sp>
          <p:nvSpPr>
            <p:cNvPr id="9" name="TextBox 8"/>
            <p:cNvSpPr txBox="1"/>
            <p:nvPr/>
          </p:nvSpPr>
          <p:spPr>
            <a:xfrm>
              <a:off x="803640" y="3504847"/>
              <a:ext cx="2059657" cy="79637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altLang="ko-KR" sz="1400" dirty="0">
                  <a:solidFill>
                    <a:srgbClr val="1C2F5F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Исследование и разработка решений для российского рынка</a:t>
              </a:r>
              <a:endParaRPr lang="ko-KR" altLang="en-US" sz="1400" dirty="0">
                <a:solidFill>
                  <a:srgbClr val="1C2F5F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03640" y="3274618"/>
              <a:ext cx="2059657" cy="3116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altLang="ko-KR" sz="1400" b="1" dirty="0">
                  <a:solidFill>
                    <a:srgbClr val="1C2F5F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Стратегия</a:t>
              </a:r>
              <a:endParaRPr lang="ko-KR" altLang="en-US" sz="1400" b="1" dirty="0">
                <a:solidFill>
                  <a:srgbClr val="1C2F5F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330912" y="3255561"/>
            <a:ext cx="2429717" cy="1328604"/>
            <a:chOff x="803640" y="3304763"/>
            <a:chExt cx="2059657" cy="996453"/>
          </a:xfrm>
        </p:grpSpPr>
        <p:sp>
          <p:nvSpPr>
            <p:cNvPr id="12" name="TextBox 11"/>
            <p:cNvSpPr txBox="1"/>
            <p:nvPr/>
          </p:nvSpPr>
          <p:spPr>
            <a:xfrm>
              <a:off x="803640" y="3504844"/>
              <a:ext cx="2059657" cy="79637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altLang="ko-KR" sz="1400" dirty="0">
                  <a:solidFill>
                    <a:srgbClr val="1C2F5F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Доработка и оптимизация продуктов для локального рынка</a:t>
              </a:r>
              <a:endParaRPr lang="ko-KR" altLang="en-US" sz="1400" dirty="0">
                <a:solidFill>
                  <a:srgbClr val="1C2F5F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03640" y="3304763"/>
              <a:ext cx="2059657" cy="31162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altLang="ko-KR" sz="1400" b="1" dirty="0">
                  <a:solidFill>
                    <a:srgbClr val="1C2F5F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Действия</a:t>
              </a:r>
              <a:endParaRPr lang="ko-KR" altLang="en-US" sz="1400" b="1" dirty="0">
                <a:solidFill>
                  <a:srgbClr val="1C2F5F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330912" y="4857401"/>
            <a:ext cx="2437720" cy="1059981"/>
            <a:chOff x="803639" y="3283443"/>
            <a:chExt cx="2066441" cy="794985"/>
          </a:xfrm>
        </p:grpSpPr>
        <p:sp>
          <p:nvSpPr>
            <p:cNvPr id="15" name="TextBox 14"/>
            <p:cNvSpPr txBox="1"/>
            <p:nvPr/>
          </p:nvSpPr>
          <p:spPr>
            <a:xfrm>
              <a:off x="810423" y="3524431"/>
              <a:ext cx="2059657" cy="553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altLang="ko-KR" sz="1400" dirty="0">
                  <a:solidFill>
                    <a:srgbClr val="1C2F5F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Успешный опыт внедрения инноваций</a:t>
              </a:r>
              <a:endParaRPr lang="ko-KR" altLang="en-US" sz="1400" dirty="0">
                <a:solidFill>
                  <a:srgbClr val="1C2F5F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03639" y="3283443"/>
              <a:ext cx="2059657" cy="31162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altLang="ko-KR" sz="1400" b="1" dirty="0">
                  <a:solidFill>
                    <a:srgbClr val="1C2F5F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Результат</a:t>
              </a:r>
              <a:endParaRPr lang="ko-KR" altLang="en-US" sz="1400" b="1" dirty="0">
                <a:solidFill>
                  <a:srgbClr val="1C2F5F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17" name="Oval 16"/>
          <p:cNvSpPr/>
          <p:nvPr/>
        </p:nvSpPr>
        <p:spPr>
          <a:xfrm>
            <a:off x="8521189" y="5217167"/>
            <a:ext cx="647152" cy="647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8521189" y="1952804"/>
            <a:ext cx="647152" cy="64715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8521189" y="3584985"/>
            <a:ext cx="647152" cy="64715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Rectangle 30"/>
          <p:cNvSpPr/>
          <p:nvPr/>
        </p:nvSpPr>
        <p:spPr>
          <a:xfrm>
            <a:off x="8714658" y="2146654"/>
            <a:ext cx="260215" cy="25945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Pie 24"/>
          <p:cNvSpPr/>
          <p:nvPr/>
        </p:nvSpPr>
        <p:spPr>
          <a:xfrm>
            <a:off x="8691762" y="5387396"/>
            <a:ext cx="308405" cy="306697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Oval 7"/>
          <p:cNvSpPr/>
          <p:nvPr/>
        </p:nvSpPr>
        <p:spPr>
          <a:xfrm>
            <a:off x="8691761" y="3743748"/>
            <a:ext cx="306008" cy="30600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4385980" y="2154055"/>
            <a:ext cx="3725296" cy="2548111"/>
            <a:chOff x="4324667" y="2248280"/>
            <a:chExt cx="3725296" cy="2548111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8A9E6376-AA16-46CE-B091-D853B64771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324667" y="2248280"/>
              <a:ext cx="3725296" cy="2548111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F4207ADC-C303-434B-8C0A-545BD030B2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33821" y="2978644"/>
              <a:ext cx="2506987" cy="1253493"/>
            </a:xfrm>
            <a:prstGeom prst="rect">
              <a:avLst/>
            </a:prstGeom>
          </p:spPr>
        </p:pic>
      </p:grpSp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9323" y="2076331"/>
            <a:ext cx="4778610" cy="288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112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5163" cy="6856223"/>
          </a:xfrm>
          <a:prstGeom prst="rect">
            <a:avLst/>
          </a:prstGeom>
        </p:spPr>
      </p:pic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id="{BAFBAC66-B62A-4DDB-AACC-D88538E58F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3308" y="2742393"/>
            <a:ext cx="9835166" cy="1272325"/>
          </a:xfrm>
        </p:spPr>
        <p:txBody>
          <a:bodyPr>
            <a:noAutofit/>
          </a:bodyPr>
          <a:lstStyle/>
          <a:p>
            <a:r>
              <a:rPr lang="ru-RU" sz="4000" b="1" spc="3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Весогабаритный контроль</a:t>
            </a:r>
            <a:endParaRPr lang="en-US" sz="4000" b="1" spc="3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4000" b="1" spc="3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автотранспорта в движении</a:t>
            </a:r>
            <a:endParaRPr lang="ru-RU" sz="4000" b="1" spc="600" dirty="0">
              <a:solidFill>
                <a:schemeClr val="bg1"/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21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" y="1257196"/>
            <a:ext cx="7135738" cy="5600804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063725EA-7FFB-4170-9FD0-472CD28D958E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12192000" cy="1325563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200" b="1" spc="3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418512" y="2055366"/>
            <a:ext cx="454549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Перегруженные транспортные средства могут привести к трем основным опасностям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</a:p>
          <a:p>
            <a:endParaRPr lang="ru-RU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Сокращение срока эксплуатации автомобильных дорог и инженерных сооружений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Увеличение вероятности возникновения аварийных ситуаций на дороге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Превышение норм выбросов загрязняющих веществ, дорожной пыли и наносит ущерб для окружающей среды</a:t>
            </a:r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585395" y="5971672"/>
            <a:ext cx="1212694" cy="7242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38894" y="310933"/>
            <a:ext cx="114591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spc="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Weigh-In-Motion </a:t>
            </a:r>
            <a:br>
              <a:rPr lang="ru-RU" sz="2000" b="1" spc="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sz="2000" b="1" spc="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эффективный метод весогабаритного контроля автотранспорта</a:t>
            </a:r>
          </a:p>
        </p:txBody>
      </p:sp>
    </p:spTree>
    <p:extLst>
      <p:ext uri="{BB962C8B-B14F-4D97-AF65-F5344CB8AC3E}">
        <p14:creationId xmlns:p14="http://schemas.microsoft.com/office/powerpoint/2010/main" val="3841224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3725EA-7FFB-4170-9FD0-472CD28D958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spc="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Picture 2" descr="Weigh-In-Motion precheck system layout (3)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63430" y="1636967"/>
            <a:ext cx="11639550" cy="4419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3130" y="478115"/>
            <a:ext cx="72362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spc="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Система контроля веса в движении</a:t>
            </a:r>
          </a:p>
        </p:txBody>
      </p:sp>
    </p:spTree>
    <p:extLst>
      <p:ext uri="{BB962C8B-B14F-4D97-AF65-F5344CB8AC3E}">
        <p14:creationId xmlns:p14="http://schemas.microsoft.com/office/powerpoint/2010/main" val="627654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3725EA-7FFB-4170-9FD0-472CD28D958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b="1" spc="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311739" y="1512071"/>
            <a:ext cx="9802970" cy="4958366"/>
            <a:chOff x="528143" y="657673"/>
            <a:chExt cx="11214613" cy="5703241"/>
          </a:xfrm>
        </p:grpSpPr>
        <p:pic>
          <p:nvPicPr>
            <p:cNvPr id="4" name="图片 3" descr="激光车道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143" y="657673"/>
              <a:ext cx="11214613" cy="5703241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图片 6" descr="龙门架2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5718" y="1911566"/>
              <a:ext cx="2722204" cy="141105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图片 11" descr="龙门架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4126" y="774372"/>
              <a:ext cx="2210317" cy="1088235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图片 12" descr="摄像机右.pn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6147" y="1976356"/>
              <a:ext cx="293216" cy="205899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图片 13" descr="摄像机左.pn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3059" y="2095864"/>
              <a:ext cx="291405" cy="204459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图片 14" descr="显示屏.png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4167" y="841417"/>
              <a:ext cx="1640348" cy="308885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图片 17" descr="采集器.png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5125" y="2863301"/>
              <a:ext cx="340276" cy="357083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图片 12" descr="车1.png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8431" y="705531"/>
              <a:ext cx="1647296" cy="1703341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图片 17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043339">
              <a:off x="6496210" y="3797704"/>
              <a:ext cx="2596439" cy="598156"/>
            </a:xfrm>
            <a:prstGeom prst="rect">
              <a:avLst/>
            </a:prstGeom>
          </p:spPr>
        </p:pic>
        <p:sp>
          <p:nvSpPr>
            <p:cNvPr id="13" name="圆角矩形标注 16"/>
            <p:cNvSpPr/>
            <p:nvPr/>
          </p:nvSpPr>
          <p:spPr>
            <a:xfrm>
              <a:off x="6894324" y="1555222"/>
              <a:ext cx="2117167" cy="324614"/>
            </a:xfrm>
            <a:prstGeom prst="wedgeRoundRectCallout">
              <a:avLst>
                <a:gd name="adj1" fmla="val -50361"/>
                <a:gd name="adj2" fmla="val 87598"/>
                <a:gd name="adj3" fmla="val 16667"/>
              </a:avLst>
            </a:prstGeom>
            <a:solidFill>
              <a:srgbClr val="00B0F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5297" tIns="47649" rIns="95297" bIns="47649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ru-RU" altLang="zh-CN" sz="1200" dirty="0">
                  <a:solidFill>
                    <a:srgbClr val="000000"/>
                  </a:solidFill>
                  <a:latin typeface="Calibri Light" panose="020F0302020204030204" pitchFamily="34" charset="0"/>
                  <a:ea typeface="华文细黑" panose="02010600040101010101" pitchFamily="2" charset="-122"/>
                  <a:cs typeface="Calibri Light" panose="020F0302020204030204" pitchFamily="34" charset="0"/>
                </a:rPr>
                <a:t>Видео фиксация</a:t>
              </a:r>
              <a:endParaRPr kumimoji="1" lang="zh-CN" altLang="en-US" sz="1200" dirty="0">
                <a:solidFill>
                  <a:srgbClr val="000000"/>
                </a:solidFill>
                <a:latin typeface="Calibri Light" panose="020F0302020204030204" pitchFamily="34" charset="0"/>
                <a:ea typeface="华文细黑" panose="02010600040101010101" pitchFamily="2" charset="-122"/>
                <a:cs typeface="Calibri Light" panose="020F0302020204030204" pitchFamily="34" charset="0"/>
              </a:endParaRPr>
            </a:p>
          </p:txBody>
        </p:sp>
        <p:grpSp>
          <p:nvGrpSpPr>
            <p:cNvPr id="14" name="组合 5"/>
            <p:cNvGrpSpPr/>
            <p:nvPr/>
          </p:nvGrpSpPr>
          <p:grpSpPr>
            <a:xfrm>
              <a:off x="6322782" y="3554645"/>
              <a:ext cx="2416605" cy="1242389"/>
              <a:chOff x="5545606" y="3819763"/>
              <a:chExt cx="2119564" cy="1369792"/>
            </a:xfrm>
          </p:grpSpPr>
          <p:grpSp>
            <p:nvGrpSpPr>
              <p:cNvPr id="20" name="组合 18"/>
              <p:cNvGrpSpPr/>
              <p:nvPr/>
            </p:nvGrpSpPr>
            <p:grpSpPr>
              <a:xfrm rot="565749">
                <a:off x="5545606" y="4094275"/>
                <a:ext cx="502804" cy="304179"/>
                <a:chOff x="5610153" y="3902857"/>
                <a:chExt cx="960683" cy="525846"/>
              </a:xfrm>
            </p:grpSpPr>
            <p:cxnSp>
              <p:nvCxnSpPr>
                <p:cNvPr id="37" name="直接连接符 19"/>
                <p:cNvCxnSpPr/>
                <p:nvPr/>
              </p:nvCxnSpPr>
              <p:spPr>
                <a:xfrm>
                  <a:off x="5618650" y="4190889"/>
                  <a:ext cx="451741" cy="237814"/>
                </a:xfrm>
                <a:prstGeom prst="line">
                  <a:avLst/>
                </a:prstGeom>
                <a:ln w="508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接连接符 20"/>
                <p:cNvCxnSpPr/>
                <p:nvPr/>
              </p:nvCxnSpPr>
              <p:spPr>
                <a:xfrm flipV="1">
                  <a:off x="6070391" y="4140671"/>
                  <a:ext cx="500445" cy="288032"/>
                </a:xfrm>
                <a:prstGeom prst="line">
                  <a:avLst/>
                </a:prstGeom>
                <a:ln w="508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接连接符 21"/>
                <p:cNvCxnSpPr/>
                <p:nvPr/>
              </p:nvCxnSpPr>
              <p:spPr>
                <a:xfrm>
                  <a:off x="6110598" y="3902857"/>
                  <a:ext cx="451741" cy="237814"/>
                </a:xfrm>
                <a:prstGeom prst="line">
                  <a:avLst/>
                </a:prstGeom>
                <a:ln w="508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接连接符 22"/>
                <p:cNvCxnSpPr/>
                <p:nvPr/>
              </p:nvCxnSpPr>
              <p:spPr>
                <a:xfrm flipV="1">
                  <a:off x="5610153" y="3902857"/>
                  <a:ext cx="500445" cy="288032"/>
                </a:xfrm>
                <a:prstGeom prst="line">
                  <a:avLst/>
                </a:prstGeom>
                <a:ln w="508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" name="组合 2"/>
              <p:cNvGrpSpPr/>
              <p:nvPr/>
            </p:nvGrpSpPr>
            <p:grpSpPr>
              <a:xfrm rot="21383282">
                <a:off x="6443844" y="4610616"/>
                <a:ext cx="1221326" cy="578939"/>
                <a:chOff x="6401665" y="4660756"/>
                <a:chExt cx="1221326" cy="578939"/>
              </a:xfrm>
            </p:grpSpPr>
            <p:grpSp>
              <p:nvGrpSpPr>
                <p:cNvPr id="27" name="组合 33"/>
                <p:cNvGrpSpPr/>
                <p:nvPr/>
              </p:nvGrpSpPr>
              <p:grpSpPr>
                <a:xfrm rot="787330">
                  <a:off x="6401665" y="4935516"/>
                  <a:ext cx="502804" cy="304179"/>
                  <a:chOff x="5610153" y="3902857"/>
                  <a:chExt cx="960683" cy="525846"/>
                </a:xfrm>
              </p:grpSpPr>
              <p:cxnSp>
                <p:nvCxnSpPr>
                  <p:cNvPr id="33" name="直接连接符 34"/>
                  <p:cNvCxnSpPr/>
                  <p:nvPr/>
                </p:nvCxnSpPr>
                <p:spPr>
                  <a:xfrm>
                    <a:off x="5618650" y="4190889"/>
                    <a:ext cx="451741" cy="237814"/>
                  </a:xfrm>
                  <a:prstGeom prst="line">
                    <a:avLst/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直接连接符 35"/>
                  <p:cNvCxnSpPr/>
                  <p:nvPr/>
                </p:nvCxnSpPr>
                <p:spPr>
                  <a:xfrm flipV="1">
                    <a:off x="6070391" y="4140671"/>
                    <a:ext cx="500445" cy="288032"/>
                  </a:xfrm>
                  <a:prstGeom prst="line">
                    <a:avLst/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直接连接符 36"/>
                  <p:cNvCxnSpPr/>
                  <p:nvPr/>
                </p:nvCxnSpPr>
                <p:spPr>
                  <a:xfrm>
                    <a:off x="6110598" y="3902857"/>
                    <a:ext cx="451741" cy="237814"/>
                  </a:xfrm>
                  <a:prstGeom prst="line">
                    <a:avLst/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直接连接符 37"/>
                  <p:cNvCxnSpPr/>
                  <p:nvPr/>
                </p:nvCxnSpPr>
                <p:spPr>
                  <a:xfrm flipV="1">
                    <a:off x="5610153" y="3902857"/>
                    <a:ext cx="500445" cy="288032"/>
                  </a:xfrm>
                  <a:prstGeom prst="line">
                    <a:avLst/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" name="组合 38"/>
                <p:cNvGrpSpPr/>
                <p:nvPr/>
              </p:nvGrpSpPr>
              <p:grpSpPr>
                <a:xfrm rot="787330">
                  <a:off x="7120187" y="4660756"/>
                  <a:ext cx="502804" cy="304179"/>
                  <a:chOff x="5610153" y="3902857"/>
                  <a:chExt cx="960683" cy="525846"/>
                </a:xfrm>
              </p:grpSpPr>
              <p:cxnSp>
                <p:nvCxnSpPr>
                  <p:cNvPr id="29" name="直接连接符 40"/>
                  <p:cNvCxnSpPr/>
                  <p:nvPr/>
                </p:nvCxnSpPr>
                <p:spPr>
                  <a:xfrm flipV="1">
                    <a:off x="6070391" y="4140671"/>
                    <a:ext cx="500445" cy="288032"/>
                  </a:xfrm>
                  <a:prstGeom prst="line">
                    <a:avLst/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直接连接符 39"/>
                  <p:cNvCxnSpPr/>
                  <p:nvPr/>
                </p:nvCxnSpPr>
                <p:spPr>
                  <a:xfrm>
                    <a:off x="5618650" y="4190889"/>
                    <a:ext cx="451741" cy="237814"/>
                  </a:xfrm>
                  <a:prstGeom prst="line">
                    <a:avLst/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直接连接符 41"/>
                  <p:cNvCxnSpPr/>
                  <p:nvPr/>
                </p:nvCxnSpPr>
                <p:spPr>
                  <a:xfrm>
                    <a:off x="6110598" y="3902857"/>
                    <a:ext cx="451741" cy="237814"/>
                  </a:xfrm>
                  <a:prstGeom prst="line">
                    <a:avLst/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直接连接符 42"/>
                  <p:cNvCxnSpPr/>
                  <p:nvPr/>
                </p:nvCxnSpPr>
                <p:spPr>
                  <a:xfrm flipV="1">
                    <a:off x="5610153" y="3902857"/>
                    <a:ext cx="500445" cy="288032"/>
                  </a:xfrm>
                  <a:prstGeom prst="line">
                    <a:avLst/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2" name="组合 28"/>
              <p:cNvGrpSpPr/>
              <p:nvPr/>
            </p:nvGrpSpPr>
            <p:grpSpPr>
              <a:xfrm rot="565749">
                <a:off x="6190528" y="3819763"/>
                <a:ext cx="502804" cy="304179"/>
                <a:chOff x="5610153" y="3902857"/>
                <a:chExt cx="960683" cy="525846"/>
              </a:xfrm>
            </p:grpSpPr>
            <p:cxnSp>
              <p:nvCxnSpPr>
                <p:cNvPr id="23" name="直接连接符 29"/>
                <p:cNvCxnSpPr/>
                <p:nvPr/>
              </p:nvCxnSpPr>
              <p:spPr>
                <a:xfrm>
                  <a:off x="5618650" y="4190889"/>
                  <a:ext cx="451741" cy="237814"/>
                </a:xfrm>
                <a:prstGeom prst="line">
                  <a:avLst/>
                </a:prstGeom>
                <a:ln w="508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直接连接符 30"/>
                <p:cNvCxnSpPr/>
                <p:nvPr/>
              </p:nvCxnSpPr>
              <p:spPr>
                <a:xfrm flipV="1">
                  <a:off x="6070391" y="4140671"/>
                  <a:ext cx="500445" cy="288032"/>
                </a:xfrm>
                <a:prstGeom prst="line">
                  <a:avLst/>
                </a:prstGeom>
                <a:ln w="508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接连接符 31"/>
                <p:cNvCxnSpPr/>
                <p:nvPr/>
              </p:nvCxnSpPr>
              <p:spPr>
                <a:xfrm>
                  <a:off x="6110598" y="3902857"/>
                  <a:ext cx="451741" cy="237814"/>
                </a:xfrm>
                <a:prstGeom prst="line">
                  <a:avLst/>
                </a:prstGeom>
                <a:ln w="508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接连接符 32"/>
                <p:cNvCxnSpPr/>
                <p:nvPr/>
              </p:nvCxnSpPr>
              <p:spPr>
                <a:xfrm flipV="1">
                  <a:off x="5610153" y="3902857"/>
                  <a:ext cx="500445" cy="288032"/>
                </a:xfrm>
                <a:prstGeom prst="line">
                  <a:avLst/>
                </a:prstGeom>
                <a:ln w="508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15" name="图片 7" descr="车2.png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79976" y="4557605"/>
              <a:ext cx="1893323" cy="1247425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图片 8" descr="龙门架1.png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3105" y="2494715"/>
              <a:ext cx="2959312" cy="1585273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图片 14" descr="光束.png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2766" y="2790817"/>
              <a:ext cx="2609985" cy="1792611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图片 16" descr="激光头.png"/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7749" y="2676121"/>
              <a:ext cx="387335" cy="247653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圆角矩形标注 13"/>
            <p:cNvSpPr/>
            <p:nvPr/>
          </p:nvSpPr>
          <p:spPr>
            <a:xfrm flipH="1">
              <a:off x="1732870" y="4099418"/>
              <a:ext cx="3825097" cy="585881"/>
            </a:xfrm>
            <a:prstGeom prst="wedgeRoundRectCallout">
              <a:avLst>
                <a:gd name="adj1" fmla="val -99842"/>
                <a:gd name="adj2" fmla="val -235922"/>
                <a:gd name="adj3" fmla="val 16667"/>
              </a:avLst>
            </a:prstGeom>
            <a:solidFill>
              <a:srgbClr val="00B0F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5297" tIns="47649" rIns="95297" bIns="47649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ru-RU" altLang="zh-CN" sz="1200" dirty="0">
                  <a:solidFill>
                    <a:srgbClr val="000000"/>
                  </a:solidFill>
                  <a:latin typeface="Calibri Light" panose="020F0302020204030204" pitchFamily="34" charset="0"/>
                  <a:ea typeface="华文细黑" panose="02010600040101010101" pitchFamily="2" charset="-122"/>
                  <a:cs typeface="Calibri Light" panose="020F0302020204030204" pitchFamily="34" charset="0"/>
                </a:rPr>
                <a:t>Датчик движения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ru-RU" altLang="zh-CN" sz="1200" dirty="0">
                  <a:solidFill>
                    <a:srgbClr val="000000"/>
                  </a:solidFill>
                  <a:latin typeface="Calibri Light" panose="020F0302020204030204" pitchFamily="34" charset="0"/>
                  <a:ea typeface="华文细黑" panose="02010600040101010101" pitchFamily="2" charset="-122"/>
                  <a:cs typeface="Calibri Light" panose="020F0302020204030204" pitchFamily="34" charset="0"/>
                </a:rPr>
                <a:t>Датчик позиционирования автомобиля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ru-RU" altLang="zh-CN" sz="1200" dirty="0">
                  <a:solidFill>
                    <a:srgbClr val="000000"/>
                  </a:solidFill>
                  <a:latin typeface="Calibri Light" panose="020F0302020204030204" pitchFamily="34" charset="0"/>
                  <a:ea typeface="华文细黑" panose="02010600040101010101" pitchFamily="2" charset="-122"/>
                  <a:cs typeface="Calibri Light" panose="020F0302020204030204" pitchFamily="34" charset="0"/>
                </a:rPr>
                <a:t>Контурное сканирование</a:t>
              </a:r>
              <a:endParaRPr kumimoji="1" lang="zh-CN" altLang="en-US" sz="1200" dirty="0">
                <a:solidFill>
                  <a:srgbClr val="000000"/>
                </a:solidFill>
                <a:latin typeface="Calibri Light" panose="020F0302020204030204" pitchFamily="34" charset="0"/>
                <a:ea typeface="华文细黑" panose="02010600040101010101" pitchFamily="2" charset="-122"/>
                <a:cs typeface="Calibri Light" panose="020F0302020204030204" pitchFamily="34" charset="0"/>
              </a:endParaRPr>
            </a:p>
          </p:txBody>
        </p:sp>
      </p:grpSp>
      <p:sp>
        <p:nvSpPr>
          <p:cNvPr id="41" name="圆角矩形标注 15"/>
          <p:cNvSpPr/>
          <p:nvPr/>
        </p:nvSpPr>
        <p:spPr>
          <a:xfrm>
            <a:off x="3769312" y="5217267"/>
            <a:ext cx="1960998" cy="601826"/>
          </a:xfrm>
          <a:prstGeom prst="wedgeRoundRectCallout">
            <a:avLst>
              <a:gd name="adj1" fmla="val 125874"/>
              <a:gd name="adj2" fmla="val -135841"/>
              <a:gd name="adj3" fmla="val 16667"/>
            </a:avLst>
          </a:prstGeom>
          <a:solidFill>
            <a:srgbClr val="00B0F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297" tIns="47649" rIns="95297" bIns="47649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altLang="zh-CN" sz="1200" dirty="0">
                <a:solidFill>
                  <a:srgbClr val="000000"/>
                </a:solidFill>
                <a:latin typeface="Calibri Light" panose="020F0302020204030204" pitchFamily="34" charset="0"/>
                <a:ea typeface="华文细黑" panose="02010600040101010101" pitchFamily="2" charset="-122"/>
                <a:cs typeface="Calibri Light" panose="020F0302020204030204" pitchFamily="34" charset="0"/>
              </a:rPr>
              <a:t>Точное взвешивание в движении</a:t>
            </a:r>
            <a:endParaRPr kumimoji="1" lang="zh-CN" altLang="en-US" sz="1200" dirty="0">
              <a:solidFill>
                <a:srgbClr val="000000"/>
              </a:solidFill>
              <a:latin typeface="Calibri Light" panose="020F0302020204030204" pitchFamily="34" charset="0"/>
              <a:ea typeface="华文细黑" panose="02010600040101010101" pitchFamily="2" charset="-122"/>
              <a:cs typeface="Calibri Light" panose="020F0302020204030204" pitchFamily="34" charset="0"/>
            </a:endParaRPr>
          </a:p>
        </p:txBody>
      </p:sp>
      <p:sp>
        <p:nvSpPr>
          <p:cNvPr id="42" name="圆角矩形标注 16"/>
          <p:cNvSpPr/>
          <p:nvPr/>
        </p:nvSpPr>
        <p:spPr>
          <a:xfrm>
            <a:off x="1935898" y="2383675"/>
            <a:ext cx="1596187" cy="624513"/>
          </a:xfrm>
          <a:prstGeom prst="wedgeRoundRectCallout">
            <a:avLst>
              <a:gd name="adj1" fmla="val 87383"/>
              <a:gd name="adj2" fmla="val -120815"/>
              <a:gd name="adj3" fmla="val 16667"/>
            </a:avLst>
          </a:prstGeom>
          <a:solidFill>
            <a:srgbClr val="00B0F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297" tIns="47649" rIns="95297" bIns="47649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altLang="zh-CN" sz="1200" dirty="0">
                <a:solidFill>
                  <a:srgbClr val="000000"/>
                </a:solidFill>
                <a:latin typeface="Calibri Light" panose="020F0302020204030204" pitchFamily="34" charset="0"/>
                <a:ea typeface="华文细黑" panose="02010600040101010101" pitchFamily="2" charset="-122"/>
                <a:cs typeface="Calibri Light" panose="020F0302020204030204" pitchFamily="34" charset="0"/>
              </a:rPr>
              <a:t>Информационное объявление для водителя</a:t>
            </a:r>
            <a:endParaRPr kumimoji="1" lang="zh-CN" altLang="en-US" sz="1200" dirty="0">
              <a:solidFill>
                <a:srgbClr val="000000"/>
              </a:solidFill>
              <a:latin typeface="Calibri Light" panose="020F0302020204030204" pitchFamily="34" charset="0"/>
              <a:ea typeface="华文细黑" panose="02010600040101010101" pitchFamily="2" charset="-122"/>
              <a:cs typeface="Calibri Light" panose="020F030202020403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33130" y="478115"/>
            <a:ext cx="72362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spc="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Система контроля веса в движении</a:t>
            </a:r>
          </a:p>
        </p:txBody>
      </p:sp>
    </p:spTree>
    <p:extLst>
      <p:ext uri="{BB962C8B-B14F-4D97-AF65-F5344CB8AC3E}">
        <p14:creationId xmlns:p14="http://schemas.microsoft.com/office/powerpoint/2010/main" val="3728878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3725EA-7FFB-4170-9FD0-472CD28D958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b="1" spc="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51777" y="1665531"/>
            <a:ext cx="11688445" cy="4584682"/>
            <a:chOff x="131658" y="1459469"/>
            <a:chExt cx="11688445" cy="4584682"/>
          </a:xfrm>
        </p:grpSpPr>
        <p:pic>
          <p:nvPicPr>
            <p:cNvPr id="4" name="Picture 10" descr="E:\张春雨\2011\宣传\图片\现场照片\计重收费\联体称台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31658" y="1586451"/>
              <a:ext cx="6496050" cy="4457700"/>
            </a:xfrm>
            <a:prstGeom prst="rect">
              <a:avLst/>
            </a:prstGeom>
          </p:spPr>
        </p:pic>
        <p:sp>
          <p:nvSpPr>
            <p:cNvPr id="5" name="椭圆 21"/>
            <p:cNvSpPr/>
            <p:nvPr/>
          </p:nvSpPr>
          <p:spPr>
            <a:xfrm>
              <a:off x="6962958" y="1725734"/>
              <a:ext cx="1403300" cy="140329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6" name="矩形 30"/>
            <p:cNvSpPr/>
            <p:nvPr/>
          </p:nvSpPr>
          <p:spPr>
            <a:xfrm>
              <a:off x="9362597" y="3673815"/>
              <a:ext cx="2616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kern="100" dirty="0">
                  <a:solidFill>
                    <a:schemeClr val="bg1"/>
                  </a:solidFill>
                  <a:latin typeface="Calibri Light" panose="020F0302020204030204" pitchFamily="34" charset="0"/>
                  <a:ea typeface="微软雅黑" panose="020B0503020204020204" pitchFamily="34" charset="-122"/>
                  <a:cs typeface="Calibri Light" panose="020F0302020204030204" pitchFamily="34" charset="0"/>
                </a:rPr>
                <a:t>-</a:t>
              </a:r>
              <a:endParaRPr lang="en-US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7" name="矩形 34"/>
            <p:cNvSpPr/>
            <p:nvPr/>
          </p:nvSpPr>
          <p:spPr>
            <a:xfrm>
              <a:off x="6715338" y="1459469"/>
              <a:ext cx="5104765" cy="45243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q"/>
                <a:defRPr/>
              </a:pPr>
              <a:r>
                <a:rPr lang="ru-RU" sz="16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Весы обеспечивают точность взвешивания 98% при скорости 30 км / час 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q"/>
                <a:defRPr/>
              </a:pPr>
              <a:r>
                <a:rPr lang="ru-RU" sz="16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Система контроля габаритов выполняет непрерывные измерения транспорта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q"/>
                <a:defRPr/>
              </a:pPr>
              <a:r>
                <a:rPr lang="ru-RU" altLang="zh-CN" sz="16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Данные автоматически направляются в систему контроля и оплаты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ru-RU" altLang="zh-CN" sz="16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     - номер автомобиля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ru-RU" altLang="zh-CN" sz="16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     - общий вес автомобиля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ru-RU" altLang="zh-CN" sz="16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     - вес автомобиля по осям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ru-RU" altLang="zh-CN" sz="16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     - габариты автомобиля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ru-RU" altLang="zh-CN" sz="16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     - фото и видеоизображение  </a:t>
              </a:r>
            </a:p>
            <a:p>
              <a:pPr>
                <a:lnSpc>
                  <a:spcPct val="150000"/>
                </a:lnSpc>
                <a:defRPr/>
              </a:pPr>
              <a:endParaRPr lang="en-US" altLang="zh-CN" sz="1600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pic>
        <p:nvPicPr>
          <p:cNvPr id="8" name="Рисунок 7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585395" y="5971672"/>
            <a:ext cx="1212694" cy="7242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33130" y="478115"/>
            <a:ext cx="72362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spc="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Система контроля веса в движении</a:t>
            </a:r>
          </a:p>
        </p:txBody>
      </p:sp>
    </p:spTree>
    <p:extLst>
      <p:ext uri="{BB962C8B-B14F-4D97-AF65-F5344CB8AC3E}">
        <p14:creationId xmlns:p14="http://schemas.microsoft.com/office/powerpoint/2010/main" val="3657532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5163" cy="6856223"/>
          </a:xfrm>
          <a:prstGeom prst="rect">
            <a:avLst/>
          </a:prstGeom>
        </p:spPr>
      </p:pic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id="{BAFBAC66-B62A-4DDB-AACC-D88538E58F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9275" y="2687558"/>
            <a:ext cx="9835166" cy="530646"/>
          </a:xfrm>
        </p:spPr>
        <p:txBody>
          <a:bodyPr>
            <a:noAutofit/>
          </a:bodyPr>
          <a:lstStyle/>
          <a:p>
            <a:r>
              <a:rPr lang="ru-RU" altLang="zh-CN" sz="4000" b="1" spc="3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+mn-lt"/>
              </a:rPr>
              <a:t>Мониторинг транспорта</a:t>
            </a:r>
          </a:p>
        </p:txBody>
      </p:sp>
    </p:spTree>
    <p:extLst>
      <p:ext uri="{BB962C8B-B14F-4D97-AF65-F5344CB8AC3E}">
        <p14:creationId xmlns:p14="http://schemas.microsoft.com/office/powerpoint/2010/main" val="3321246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>
            <a:grpSpLocks/>
          </p:cNvGrpSpPr>
          <p:nvPr/>
        </p:nvGrpSpPr>
        <p:grpSpPr>
          <a:xfrm>
            <a:off x="3512602" y="1605449"/>
            <a:ext cx="1724293" cy="4880968"/>
            <a:chOff x="1992376" y="1625890"/>
            <a:chExt cx="1892134" cy="4943110"/>
          </a:xfrm>
        </p:grpSpPr>
        <p:grpSp>
          <p:nvGrpSpPr>
            <p:cNvPr id="3" name="组合 70"/>
            <p:cNvGrpSpPr>
              <a:grpSpLocks/>
            </p:cNvGrpSpPr>
            <p:nvPr/>
          </p:nvGrpSpPr>
          <p:grpSpPr bwMode="auto">
            <a:xfrm>
              <a:off x="1999292" y="1625890"/>
              <a:ext cx="1885218" cy="1670412"/>
              <a:chOff x="7055372" y="1710609"/>
              <a:chExt cx="1432645" cy="1649690"/>
            </a:xfrm>
          </p:grpSpPr>
          <p:sp>
            <p:nvSpPr>
              <p:cNvPr id="9" name="Presentation Title Rectangle"/>
              <p:cNvSpPr txBox="1">
                <a:spLocks/>
              </p:cNvSpPr>
              <p:nvPr/>
            </p:nvSpPr>
            <p:spPr>
              <a:xfrm>
                <a:off x="7055372" y="1710609"/>
                <a:ext cx="1432645" cy="1649690"/>
              </a:xfrm>
              <a:prstGeom prst="rect">
                <a:avLst/>
              </a:prstGeom>
              <a:solidFill>
                <a:srgbClr val="7030A0"/>
              </a:solidFill>
              <a:effectLst/>
            </p:spPr>
            <p:txBody>
              <a:bodyPr lIns="180581" rIns="135436" bIns="180581" anchor="b"/>
              <a:lstStyle>
                <a:lvl1pPr algn="l" defTabSz="914363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lang="en-US" sz="3600" b="1" i="0" kern="1200" cap="none" spc="-100" baseline="0">
                    <a:ln w="3175">
                      <a:noFill/>
                    </a:ln>
                    <a:gradFill flip="none" rotWithShape="1">
                      <a:gsLst>
                        <a:gs pos="4583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  <a:tileRect/>
                    </a:gradFill>
                    <a:effectLst/>
                    <a:latin typeface="+mj-lt"/>
                    <a:ea typeface="+mn-ea"/>
                    <a:cs typeface="Arial" charset="0"/>
                  </a:defRPr>
                </a:lvl1pPr>
              </a:lstStyle>
              <a:p>
                <a:pPr algn="ctr" defTabSz="899077">
                  <a:defRPr/>
                </a:pPr>
                <a:endParaRPr lang="en-US" sz="2370" kern="0" spc="0" dirty="0">
                  <a:latin typeface="Calibri Light" panose="020F0302020204030204" pitchFamily="34" charset="0"/>
                  <a:ea typeface="微软雅黑"/>
                  <a:cs typeface="Calibri Light" panose="020F0302020204030204" pitchFamily="34" charset="0"/>
                  <a:sym typeface="+mn-lt"/>
                </a:endParaRPr>
              </a:p>
            </p:txBody>
          </p:sp>
          <p:sp>
            <p:nvSpPr>
              <p:cNvPr id="10" name="TextBox 74"/>
              <p:cNvSpPr txBox="1">
                <a:spLocks noChangeArrowheads="1"/>
              </p:cNvSpPr>
              <p:nvPr/>
            </p:nvSpPr>
            <p:spPr bwMode="auto">
              <a:xfrm>
                <a:off x="7175217" y="2834638"/>
                <a:ext cx="1263301" cy="3386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9pPr>
              </a:lstStyle>
              <a:p>
                <a:pPr algn="ctr" defTabSz="1198661"/>
                <a:r>
                  <a:rPr lang="ru-RU" altLang="zh-CN" sz="1600" b="1" dirty="0">
                    <a:solidFill>
                      <a:srgbClr val="FFFFFF"/>
                    </a:solidFill>
                    <a:latin typeface="Calibri Light" panose="020F0302020204030204" pitchFamily="34" charset="0"/>
                    <a:ea typeface="微软雅黑"/>
                    <a:cs typeface="Calibri Light" panose="020F0302020204030204" pitchFamily="34" charset="0"/>
                    <a:sym typeface="+mn-lt"/>
                  </a:rPr>
                  <a:t>Туннель</a:t>
                </a:r>
                <a:endParaRPr lang="zh-CN" altLang="en-US" sz="1600" b="1" dirty="0">
                  <a:solidFill>
                    <a:srgbClr val="FFFFFF"/>
                  </a:solidFill>
                  <a:latin typeface="Calibri Light" panose="020F0302020204030204" pitchFamily="34" charset="0"/>
                  <a:ea typeface="微软雅黑"/>
                  <a:cs typeface="Calibri Light" panose="020F0302020204030204" pitchFamily="34" charset="0"/>
                  <a:sym typeface="+mn-lt"/>
                </a:endParaRPr>
              </a:p>
            </p:txBody>
          </p:sp>
        </p:grpSp>
        <p:grpSp>
          <p:nvGrpSpPr>
            <p:cNvPr id="4" name="组合 4"/>
            <p:cNvGrpSpPr/>
            <p:nvPr/>
          </p:nvGrpSpPr>
          <p:grpSpPr>
            <a:xfrm rot="5400000">
              <a:off x="2590629" y="3426175"/>
              <a:ext cx="434089" cy="375794"/>
              <a:chOff x="3861480" y="2232378"/>
              <a:chExt cx="824478" cy="449262"/>
            </a:xfrm>
          </p:grpSpPr>
          <p:sp>
            <p:nvSpPr>
              <p:cNvPr id="7" name="AutoShape 7"/>
              <p:cNvSpPr>
                <a:spLocks noChangeArrowheads="1"/>
              </p:cNvSpPr>
              <p:nvPr/>
            </p:nvSpPr>
            <p:spPr bwMode="gray">
              <a:xfrm>
                <a:off x="3861480" y="2232378"/>
                <a:ext cx="398462" cy="449262"/>
              </a:xfrm>
              <a:prstGeom prst="chevron">
                <a:avLst>
                  <a:gd name="adj" fmla="val 52514"/>
                </a:avLst>
              </a:prstGeom>
              <a:solidFill>
                <a:srgbClr val="C00000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1198661"/>
                <a:endParaRPr lang="zh-CN" altLang="en-US" sz="2370" b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 Light" panose="020F0302020204030204" pitchFamily="34" charset="0"/>
                  <a:ea typeface="微软雅黑"/>
                  <a:cs typeface="Calibri Light" panose="020F0302020204030204" pitchFamily="34" charset="0"/>
                  <a:sym typeface="+mn-lt"/>
                </a:endParaRPr>
              </a:p>
            </p:txBody>
          </p:sp>
          <p:sp>
            <p:nvSpPr>
              <p:cNvPr id="8" name="AutoShape 7"/>
              <p:cNvSpPr>
                <a:spLocks noChangeArrowheads="1"/>
              </p:cNvSpPr>
              <p:nvPr/>
            </p:nvSpPr>
            <p:spPr bwMode="gray">
              <a:xfrm>
                <a:off x="4287496" y="2232378"/>
                <a:ext cx="398462" cy="449262"/>
              </a:xfrm>
              <a:prstGeom prst="chevron">
                <a:avLst>
                  <a:gd name="adj" fmla="val 52514"/>
                </a:avLst>
              </a:prstGeom>
              <a:solidFill>
                <a:srgbClr val="C00000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1198661"/>
                <a:endParaRPr lang="zh-CN" altLang="en-US" sz="2370" b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 Light" panose="020F0302020204030204" pitchFamily="34" charset="0"/>
                  <a:ea typeface="微软雅黑"/>
                  <a:cs typeface="Calibri Light" panose="020F0302020204030204" pitchFamily="34" charset="0"/>
                  <a:sym typeface="+mn-lt"/>
                </a:endParaRPr>
              </a:p>
            </p:txBody>
          </p:sp>
        </p:grpSp>
        <p:sp>
          <p:nvSpPr>
            <p:cNvPr id="5" name="2 Marcador de contenido"/>
            <p:cNvSpPr txBox="1">
              <a:spLocks/>
            </p:cNvSpPr>
            <p:nvPr/>
          </p:nvSpPr>
          <p:spPr bwMode="auto">
            <a:xfrm>
              <a:off x="1992376" y="4048722"/>
              <a:ext cx="1885219" cy="2520278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119870" tIns="59935" rIns="119870" bIns="59935"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02879">
                <a:lnSpc>
                  <a:spcPct val="150000"/>
                </a:lnSpc>
                <a:buFont typeface="Wingdings" pitchFamily="2" charset="2"/>
                <a:buChar char="n"/>
                <a:defRPr/>
              </a:pPr>
              <a:r>
                <a:rPr lang="en-US" altLang="zh-CN" sz="1037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 panose="020F0302020204030204" pitchFamily="34" charset="0"/>
                  <a:ea typeface="微软雅黑"/>
                  <a:cs typeface="Calibri Light" panose="020F0302020204030204" pitchFamily="34" charset="0"/>
                  <a:sym typeface="+mn-lt"/>
                </a:rPr>
                <a:t> </a:t>
              </a:r>
              <a:r>
                <a:rPr lang="ru-RU" altLang="zh-CN" sz="1037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 panose="020F0302020204030204" pitchFamily="34" charset="0"/>
                  <a:cs typeface="Calibri Light" panose="020F0302020204030204" pitchFamily="34" charset="0"/>
                  <a:sym typeface="+mn-lt"/>
                </a:rPr>
                <a:t>Общее видеонаблюдение</a:t>
              </a:r>
              <a:endParaRPr lang="en-US" altLang="zh-CN" sz="1037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ea typeface="微软雅黑"/>
                <a:cs typeface="Calibri Light" panose="020F0302020204030204" pitchFamily="34" charset="0"/>
                <a:sym typeface="+mn-lt"/>
              </a:endParaRPr>
            </a:p>
            <a:p>
              <a:pPr marL="0" indent="0" defTabSz="902879">
                <a:lnSpc>
                  <a:spcPct val="150000"/>
                </a:lnSpc>
                <a:buFont typeface="Wingdings" pitchFamily="2" charset="2"/>
                <a:buChar char="n"/>
                <a:defRPr/>
              </a:pPr>
              <a:r>
                <a:rPr lang="en-US" altLang="zh-CN" sz="1037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 panose="020F0302020204030204" pitchFamily="34" charset="0"/>
                  <a:ea typeface="微软雅黑"/>
                  <a:cs typeface="Calibri Light" panose="020F0302020204030204" pitchFamily="34" charset="0"/>
                  <a:sym typeface="+mn-lt"/>
                </a:rPr>
                <a:t> </a:t>
              </a:r>
              <a:r>
                <a:rPr lang="ru-RU" altLang="zh-CN" sz="1037" b="1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 panose="020F0302020204030204" pitchFamily="34" charset="0"/>
                  <a:ea typeface="微软雅黑"/>
                  <a:cs typeface="Calibri Light" panose="020F0302020204030204" pitchFamily="34" charset="0"/>
                  <a:sym typeface="+mn-lt"/>
                </a:rPr>
                <a:t>Детекция</a:t>
              </a:r>
              <a:r>
                <a:rPr lang="ru-RU" altLang="zh-CN" sz="1037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 panose="020F0302020204030204" pitchFamily="34" charset="0"/>
                  <a:ea typeface="微软雅黑"/>
                  <a:cs typeface="Calibri Light" panose="020F0302020204030204" pitchFamily="34" charset="0"/>
                  <a:sym typeface="+mn-lt"/>
                </a:rPr>
                <a:t> ДТП</a:t>
              </a:r>
              <a:endParaRPr lang="en-US" altLang="zh-CN" sz="1037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ea typeface="微软雅黑"/>
                <a:cs typeface="Calibri Light" panose="020F0302020204030204" pitchFamily="34" charset="0"/>
                <a:sym typeface="+mn-lt"/>
              </a:endParaRPr>
            </a:p>
            <a:p>
              <a:pPr marL="0" indent="0" defTabSz="902879">
                <a:lnSpc>
                  <a:spcPct val="150000"/>
                </a:lnSpc>
                <a:buFont typeface="Wingdings" pitchFamily="2" charset="2"/>
                <a:buChar char="n"/>
                <a:defRPr/>
              </a:pPr>
              <a:r>
                <a:rPr lang="en-US" altLang="zh-CN" sz="1037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 panose="020F0302020204030204" pitchFamily="34" charset="0"/>
                  <a:ea typeface="微软雅黑"/>
                  <a:cs typeface="Calibri Light" panose="020F0302020204030204" pitchFamily="34" charset="0"/>
                  <a:sym typeface="+mn-lt"/>
                </a:rPr>
                <a:t> </a:t>
              </a:r>
              <a:r>
                <a:rPr lang="ru-RU" altLang="zh-CN" sz="1037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 panose="020F0302020204030204" pitchFamily="34" charset="0"/>
                  <a:cs typeface="Calibri Light" panose="020F0302020204030204" pitchFamily="34" charset="0"/>
                  <a:sym typeface="+mn-lt"/>
                </a:rPr>
                <a:t>Сбор статистики по трафику</a:t>
              </a:r>
              <a:endParaRPr lang="en-US" altLang="zh-CN" sz="1037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ea typeface="微软雅黑"/>
                <a:cs typeface="Calibri Light" panose="020F0302020204030204" pitchFamily="34" charset="0"/>
                <a:sym typeface="+mn-lt"/>
              </a:endParaRPr>
            </a:p>
            <a:p>
              <a:pPr marL="0" indent="0" defTabSz="902879">
                <a:lnSpc>
                  <a:spcPct val="150000"/>
                </a:lnSpc>
                <a:buFont typeface="Wingdings" pitchFamily="2" charset="2"/>
                <a:buChar char="n"/>
                <a:defRPr/>
              </a:pPr>
              <a:r>
                <a:rPr lang="ru-RU" altLang="zh-CN" sz="1037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 panose="020F0302020204030204" pitchFamily="34" charset="0"/>
                  <a:ea typeface="微软雅黑"/>
                  <a:cs typeface="Calibri Light" panose="020F0302020204030204" pitchFamily="34" charset="0"/>
                  <a:sym typeface="+mn-lt"/>
                </a:rPr>
                <a:t> </a:t>
              </a:r>
              <a:r>
                <a:rPr lang="ru-RU" altLang="zh-CN" sz="1037" b="1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 panose="020F0302020204030204" pitchFamily="34" charset="0"/>
                  <a:ea typeface="微软雅黑"/>
                  <a:cs typeface="Calibri Light" panose="020F0302020204030204" pitchFamily="34" charset="0"/>
                  <a:sym typeface="+mn-lt"/>
                </a:rPr>
                <a:t>Инфотабло</a:t>
              </a:r>
              <a:endParaRPr lang="en-US" altLang="zh-CN" sz="1037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ea typeface="微软雅黑"/>
                <a:cs typeface="Calibri Light" panose="020F0302020204030204" pitchFamily="34" charset="0"/>
                <a:sym typeface="+mn-lt"/>
              </a:endParaRPr>
            </a:p>
          </p:txBody>
        </p:sp>
        <p:pic>
          <p:nvPicPr>
            <p:cNvPr id="6" name="图片 97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62127" y="1695201"/>
              <a:ext cx="1588949" cy="984057"/>
            </a:xfrm>
            <a:prstGeom prst="rect">
              <a:avLst/>
            </a:prstGeom>
          </p:spPr>
        </p:pic>
      </p:grpSp>
      <p:grpSp>
        <p:nvGrpSpPr>
          <p:cNvPr id="11" name="组合 9"/>
          <p:cNvGrpSpPr>
            <a:grpSpLocks/>
          </p:cNvGrpSpPr>
          <p:nvPr/>
        </p:nvGrpSpPr>
        <p:grpSpPr>
          <a:xfrm>
            <a:off x="6901832" y="1605449"/>
            <a:ext cx="1724104" cy="4880968"/>
            <a:chOff x="3936590" y="1627689"/>
            <a:chExt cx="1885219" cy="4941311"/>
          </a:xfrm>
        </p:grpSpPr>
        <p:grpSp>
          <p:nvGrpSpPr>
            <p:cNvPr id="12" name="组合 4"/>
            <p:cNvGrpSpPr/>
            <p:nvPr/>
          </p:nvGrpSpPr>
          <p:grpSpPr>
            <a:xfrm rot="5400000">
              <a:off x="4574533" y="3437742"/>
              <a:ext cx="434089" cy="375794"/>
              <a:chOff x="3861480" y="2232378"/>
              <a:chExt cx="824478" cy="449262"/>
            </a:xfrm>
          </p:grpSpPr>
          <p:sp>
            <p:nvSpPr>
              <p:cNvPr id="19" name="AutoShape 7"/>
              <p:cNvSpPr>
                <a:spLocks noChangeArrowheads="1"/>
              </p:cNvSpPr>
              <p:nvPr/>
            </p:nvSpPr>
            <p:spPr bwMode="gray">
              <a:xfrm>
                <a:off x="3861480" y="2232378"/>
                <a:ext cx="398462" cy="449262"/>
              </a:xfrm>
              <a:prstGeom prst="chevron">
                <a:avLst>
                  <a:gd name="adj" fmla="val 52514"/>
                </a:avLst>
              </a:prstGeom>
              <a:solidFill>
                <a:srgbClr val="C00000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1198661"/>
                <a:endParaRPr lang="zh-CN" altLang="en-US" sz="2370" b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 Light" panose="020F0302020204030204" pitchFamily="34" charset="0"/>
                  <a:ea typeface="微软雅黑"/>
                  <a:cs typeface="Calibri Light" panose="020F0302020204030204" pitchFamily="34" charset="0"/>
                  <a:sym typeface="+mn-lt"/>
                </a:endParaRPr>
              </a:p>
            </p:txBody>
          </p:sp>
          <p:sp>
            <p:nvSpPr>
              <p:cNvPr id="20" name="AutoShape 7"/>
              <p:cNvSpPr>
                <a:spLocks noChangeArrowheads="1"/>
              </p:cNvSpPr>
              <p:nvPr/>
            </p:nvSpPr>
            <p:spPr bwMode="gray">
              <a:xfrm>
                <a:off x="4287496" y="2232378"/>
                <a:ext cx="398462" cy="449262"/>
              </a:xfrm>
              <a:prstGeom prst="chevron">
                <a:avLst>
                  <a:gd name="adj" fmla="val 52514"/>
                </a:avLst>
              </a:prstGeom>
              <a:solidFill>
                <a:srgbClr val="C00000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1198661"/>
                <a:endParaRPr lang="zh-CN" altLang="en-US" sz="2370" b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 Light" panose="020F0302020204030204" pitchFamily="34" charset="0"/>
                  <a:ea typeface="微软雅黑"/>
                  <a:cs typeface="Calibri Light" panose="020F0302020204030204" pitchFamily="34" charset="0"/>
                  <a:sym typeface="+mn-lt"/>
                </a:endParaRPr>
              </a:p>
            </p:txBody>
          </p:sp>
        </p:grpSp>
        <p:sp>
          <p:nvSpPr>
            <p:cNvPr id="13" name="2 Marcador de contenido"/>
            <p:cNvSpPr txBox="1">
              <a:spLocks/>
            </p:cNvSpPr>
            <p:nvPr/>
          </p:nvSpPr>
          <p:spPr bwMode="auto">
            <a:xfrm>
              <a:off x="3936590" y="4048722"/>
              <a:ext cx="1885218" cy="252027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119870" tIns="59935" rIns="119870" bIns="59935"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02879">
                <a:lnSpc>
                  <a:spcPct val="150000"/>
                </a:lnSpc>
                <a:buFont typeface="Wingdings" pitchFamily="2" charset="2"/>
                <a:buChar char="n"/>
                <a:defRPr/>
              </a:pPr>
              <a:r>
                <a:rPr lang="en-US" altLang="zh-CN" sz="1037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 panose="020F0302020204030204" pitchFamily="34" charset="0"/>
                  <a:ea typeface="微软雅黑"/>
                  <a:cs typeface="Calibri Light" panose="020F0302020204030204" pitchFamily="34" charset="0"/>
                  <a:sym typeface="+mn-lt"/>
                </a:rPr>
                <a:t> </a:t>
              </a:r>
              <a:r>
                <a:rPr lang="ru-RU" altLang="zh-CN" sz="1037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 panose="020F0302020204030204" pitchFamily="34" charset="0"/>
                  <a:ea typeface="微软雅黑"/>
                  <a:cs typeface="Calibri Light" panose="020F0302020204030204" pitchFamily="34" charset="0"/>
                  <a:sym typeface="+mn-lt"/>
                </a:rPr>
                <a:t>Общее видеонаблюдение</a:t>
              </a:r>
              <a:endParaRPr lang="en-US" altLang="zh-CN" sz="1037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ea typeface="微软雅黑"/>
                <a:cs typeface="Calibri Light" panose="020F0302020204030204" pitchFamily="34" charset="0"/>
                <a:sym typeface="+mn-lt"/>
              </a:endParaRPr>
            </a:p>
            <a:p>
              <a:pPr marL="0" indent="0" defTabSz="902879">
                <a:lnSpc>
                  <a:spcPct val="150000"/>
                </a:lnSpc>
                <a:buFont typeface="Wingdings" pitchFamily="2" charset="2"/>
                <a:buChar char="n"/>
                <a:defRPr/>
              </a:pPr>
              <a:r>
                <a:rPr lang="zh-CN" altLang="en-US" sz="1037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 panose="020F0302020204030204" pitchFamily="34" charset="0"/>
                  <a:ea typeface="微软雅黑"/>
                  <a:cs typeface="Calibri Light" panose="020F0302020204030204" pitchFamily="34" charset="0"/>
                  <a:sym typeface="+mn-lt"/>
                </a:rPr>
                <a:t> </a:t>
              </a:r>
              <a:r>
                <a:rPr lang="ru-RU" altLang="zh-CN" sz="1037" b="1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 panose="020F0302020204030204" pitchFamily="34" charset="0"/>
                  <a:ea typeface="微软雅黑"/>
                  <a:cs typeface="Calibri Light" panose="020F0302020204030204" pitchFamily="34" charset="0"/>
                  <a:sym typeface="+mn-lt"/>
                </a:rPr>
                <a:t>Детекция</a:t>
              </a:r>
              <a:r>
                <a:rPr lang="ru-RU" altLang="zh-CN" sz="1037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 panose="020F0302020204030204" pitchFamily="34" charset="0"/>
                  <a:ea typeface="微软雅黑"/>
                  <a:cs typeface="Calibri Light" panose="020F0302020204030204" pitchFamily="34" charset="0"/>
                  <a:sym typeface="+mn-lt"/>
                </a:rPr>
                <a:t> ДТП</a:t>
              </a:r>
              <a:endParaRPr lang="en-US" altLang="zh-CN" sz="1037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ea typeface="微软雅黑"/>
                <a:cs typeface="Calibri Light" panose="020F0302020204030204" pitchFamily="34" charset="0"/>
                <a:sym typeface="+mn-lt"/>
              </a:endParaRPr>
            </a:p>
            <a:p>
              <a:pPr marL="0" indent="0" defTabSz="902879">
                <a:lnSpc>
                  <a:spcPct val="150000"/>
                </a:lnSpc>
                <a:buFont typeface="Wingdings" pitchFamily="2" charset="2"/>
                <a:buChar char="n"/>
                <a:defRPr/>
              </a:pPr>
              <a:r>
                <a:rPr lang="en-US" altLang="zh-CN" sz="1037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 panose="020F0302020204030204" pitchFamily="34" charset="0"/>
                  <a:ea typeface="微软雅黑"/>
                  <a:cs typeface="Calibri Light" panose="020F0302020204030204" pitchFamily="34" charset="0"/>
                  <a:sym typeface="+mn-lt"/>
                </a:rPr>
                <a:t> </a:t>
              </a:r>
              <a:r>
                <a:rPr lang="ru-RU" altLang="zh-CN" sz="1037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 panose="020F0302020204030204" pitchFamily="34" charset="0"/>
                  <a:cs typeface="Calibri Light" panose="020F0302020204030204" pitchFamily="34" charset="0"/>
                  <a:sym typeface="+mn-lt"/>
                </a:rPr>
                <a:t>Сбор статистики по трафику</a:t>
              </a:r>
              <a:endParaRPr lang="en-US" altLang="zh-CN" sz="1037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ea typeface="微软雅黑"/>
                <a:cs typeface="Calibri Light" panose="020F0302020204030204" pitchFamily="34" charset="0"/>
                <a:sym typeface="+mn-lt"/>
              </a:endParaRPr>
            </a:p>
            <a:p>
              <a:pPr marL="0" indent="0" defTabSz="902879">
                <a:lnSpc>
                  <a:spcPct val="150000"/>
                </a:lnSpc>
                <a:buFont typeface="Wingdings" pitchFamily="2" charset="2"/>
                <a:buChar char="n"/>
                <a:defRPr/>
              </a:pPr>
              <a:r>
                <a:rPr lang="ru-RU" altLang="zh-CN" sz="1037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 panose="020F0302020204030204" pitchFamily="34" charset="0"/>
                  <a:ea typeface="微软雅黑"/>
                  <a:cs typeface="Calibri Light" panose="020F0302020204030204" pitchFamily="34" charset="0"/>
                  <a:sym typeface="+mn-lt"/>
                </a:rPr>
                <a:t> </a:t>
              </a:r>
              <a:r>
                <a:rPr lang="ru-RU" altLang="zh-CN" sz="1037" b="1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 panose="020F0302020204030204" pitchFamily="34" charset="0"/>
                  <a:ea typeface="微软雅黑"/>
                  <a:cs typeface="Calibri Light" panose="020F0302020204030204" pitchFamily="34" charset="0"/>
                  <a:sym typeface="+mn-lt"/>
                </a:rPr>
                <a:t>Инфотабло</a:t>
              </a:r>
              <a:endParaRPr lang="en-US" altLang="zh-CN" sz="1037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ea typeface="微软雅黑"/>
                <a:cs typeface="Calibri Light" panose="020F0302020204030204" pitchFamily="34" charset="0"/>
                <a:sym typeface="+mn-lt"/>
              </a:endParaRPr>
            </a:p>
          </p:txBody>
        </p:sp>
        <p:grpSp>
          <p:nvGrpSpPr>
            <p:cNvPr id="14" name="组合 66"/>
            <p:cNvGrpSpPr/>
            <p:nvPr/>
          </p:nvGrpSpPr>
          <p:grpSpPr>
            <a:xfrm>
              <a:off x="3936591" y="1627689"/>
              <a:ext cx="1885218" cy="1670412"/>
              <a:chOff x="4068978" y="1123631"/>
              <a:chExt cx="1885218" cy="1670412"/>
            </a:xfrm>
          </p:grpSpPr>
          <p:grpSp>
            <p:nvGrpSpPr>
              <p:cNvPr id="15" name="组合 70"/>
              <p:cNvGrpSpPr>
                <a:grpSpLocks/>
              </p:cNvGrpSpPr>
              <p:nvPr/>
            </p:nvGrpSpPr>
            <p:grpSpPr bwMode="auto">
              <a:xfrm>
                <a:off x="4068978" y="1123631"/>
                <a:ext cx="1885218" cy="1670412"/>
                <a:chOff x="7055372" y="1710609"/>
                <a:chExt cx="1432645" cy="1649690"/>
              </a:xfrm>
            </p:grpSpPr>
            <p:sp>
              <p:nvSpPr>
                <p:cNvPr id="17" name="Presentation Title Rectangle"/>
                <p:cNvSpPr txBox="1">
                  <a:spLocks/>
                </p:cNvSpPr>
                <p:nvPr/>
              </p:nvSpPr>
              <p:spPr>
                <a:xfrm>
                  <a:off x="7055372" y="1710609"/>
                  <a:ext cx="1432645" cy="1649690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effectLst/>
              </p:spPr>
              <p:txBody>
                <a:bodyPr lIns="180581" rIns="135436" bIns="180581" anchor="b"/>
                <a:lstStyle>
                  <a:lvl1pPr algn="l" defTabSz="914363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lang="en-US" sz="3600" b="1" i="0" kern="1200" cap="none" spc="-100" baseline="0">
                      <a:ln w="3175">
                        <a:noFill/>
                      </a:ln>
                      <a:gradFill flip="none" rotWithShape="1">
                        <a:gsLst>
                          <a:gs pos="4583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  <a:tileRect/>
                      </a:gradFill>
                      <a:effectLst/>
                      <a:latin typeface="+mj-lt"/>
                      <a:ea typeface="+mn-ea"/>
                      <a:cs typeface="Arial" charset="0"/>
                    </a:defRPr>
                  </a:lvl1pPr>
                </a:lstStyle>
                <a:p>
                  <a:pPr algn="ctr" defTabSz="899077">
                    <a:defRPr/>
                  </a:pPr>
                  <a:endParaRPr lang="en-US" sz="2370" kern="0" spc="0" dirty="0">
                    <a:latin typeface="Calibri Light" panose="020F0302020204030204" pitchFamily="34" charset="0"/>
                    <a:ea typeface="微软雅黑"/>
                    <a:cs typeface="Calibri Light" panose="020F0302020204030204" pitchFamily="34" charset="0"/>
                    <a:sym typeface="+mn-lt"/>
                  </a:endParaRPr>
                </a:p>
              </p:txBody>
            </p:sp>
            <p:sp>
              <p:nvSpPr>
                <p:cNvPr id="18" name="TextBox 17"/>
                <p:cNvSpPr txBox="1">
                  <a:spLocks noChangeArrowheads="1"/>
                </p:cNvSpPr>
                <p:nvPr/>
              </p:nvSpPr>
              <p:spPr bwMode="auto">
                <a:xfrm>
                  <a:off x="7104537" y="2824865"/>
                  <a:ext cx="1309655" cy="3384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Verdana" pitchFamily="34" charset="0"/>
                      <a:ea typeface="微软雅黑" pitchFamily="34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Verdana" pitchFamily="34" charset="0"/>
                      <a:ea typeface="微软雅黑" pitchFamily="34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Verdana" pitchFamily="34" charset="0"/>
                      <a:ea typeface="微软雅黑" pitchFamily="34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Verdana" pitchFamily="34" charset="0"/>
                      <a:ea typeface="微软雅黑" pitchFamily="34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Verdana" pitchFamily="34" charset="0"/>
                      <a:ea typeface="微软雅黑" pitchFamily="34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  <a:ea typeface="微软雅黑" pitchFamily="34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  <a:ea typeface="微软雅黑" pitchFamily="34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  <a:ea typeface="微软雅黑" pitchFamily="34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  <a:ea typeface="微软雅黑" pitchFamily="34" charset="-122"/>
                    </a:defRPr>
                  </a:lvl9pPr>
                </a:lstStyle>
                <a:p>
                  <a:pPr algn="ctr" defTabSz="1198661"/>
                  <a:r>
                    <a:rPr lang="ru-RU" altLang="zh-CN" sz="1600" b="1" dirty="0">
                      <a:solidFill>
                        <a:srgbClr val="FFFFFF"/>
                      </a:solidFill>
                      <a:latin typeface="Calibri Light" panose="020F0302020204030204" pitchFamily="34" charset="0"/>
                      <a:ea typeface="微软雅黑"/>
                      <a:cs typeface="Calibri Light" panose="020F0302020204030204" pitchFamily="34" charset="0"/>
                      <a:sym typeface="+mn-lt"/>
                    </a:rPr>
                    <a:t>Путепровод</a:t>
                  </a:r>
                  <a:endParaRPr lang="zh-CN" altLang="en-US" sz="1600" b="1" dirty="0">
                    <a:solidFill>
                      <a:srgbClr val="FFFFFF"/>
                    </a:solidFill>
                    <a:latin typeface="Calibri Light" panose="020F0302020204030204" pitchFamily="34" charset="0"/>
                    <a:ea typeface="微软雅黑"/>
                    <a:cs typeface="Calibri Light" panose="020F0302020204030204" pitchFamily="34" charset="0"/>
                    <a:sym typeface="+mn-lt"/>
                  </a:endParaRPr>
                </a:p>
              </p:txBody>
            </p:sp>
          </p:grpSp>
          <p:pic>
            <p:nvPicPr>
              <p:cNvPr id="16" name="Picture 66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06637" y="1191145"/>
                <a:ext cx="1590303" cy="987165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21" name="组合 11"/>
          <p:cNvGrpSpPr>
            <a:grpSpLocks/>
          </p:cNvGrpSpPr>
          <p:nvPr/>
        </p:nvGrpSpPr>
        <p:grpSpPr>
          <a:xfrm>
            <a:off x="1769746" y="1605449"/>
            <a:ext cx="1825810" cy="4880968"/>
            <a:chOff x="7772072" y="1625890"/>
            <a:chExt cx="2004020" cy="4943110"/>
          </a:xfrm>
        </p:grpSpPr>
        <p:grpSp>
          <p:nvGrpSpPr>
            <p:cNvPr id="22" name="组合 4"/>
            <p:cNvGrpSpPr/>
            <p:nvPr/>
          </p:nvGrpSpPr>
          <p:grpSpPr>
            <a:xfrm rot="5400000">
              <a:off x="8634349" y="3385598"/>
              <a:ext cx="434089" cy="375794"/>
              <a:chOff x="3861480" y="2232378"/>
              <a:chExt cx="824478" cy="449262"/>
            </a:xfrm>
          </p:grpSpPr>
          <p:sp>
            <p:nvSpPr>
              <p:cNvPr id="29" name="AutoShape 7"/>
              <p:cNvSpPr>
                <a:spLocks noChangeArrowheads="1"/>
              </p:cNvSpPr>
              <p:nvPr/>
            </p:nvSpPr>
            <p:spPr bwMode="gray">
              <a:xfrm>
                <a:off x="3861480" y="2232378"/>
                <a:ext cx="398462" cy="449262"/>
              </a:xfrm>
              <a:prstGeom prst="chevron">
                <a:avLst>
                  <a:gd name="adj" fmla="val 52514"/>
                </a:avLst>
              </a:prstGeom>
              <a:solidFill>
                <a:srgbClr val="C00000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1198661"/>
                <a:endParaRPr lang="zh-CN" altLang="en-US" sz="2370" b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 Light" panose="020F0302020204030204" pitchFamily="34" charset="0"/>
                  <a:ea typeface="微软雅黑"/>
                  <a:cs typeface="Calibri Light" panose="020F0302020204030204" pitchFamily="34" charset="0"/>
                  <a:sym typeface="+mn-lt"/>
                </a:endParaRPr>
              </a:p>
            </p:txBody>
          </p:sp>
          <p:sp>
            <p:nvSpPr>
              <p:cNvPr id="30" name="AutoShape 7"/>
              <p:cNvSpPr>
                <a:spLocks noChangeArrowheads="1"/>
              </p:cNvSpPr>
              <p:nvPr/>
            </p:nvSpPr>
            <p:spPr bwMode="gray">
              <a:xfrm>
                <a:off x="4287496" y="2232378"/>
                <a:ext cx="398462" cy="449262"/>
              </a:xfrm>
              <a:prstGeom prst="chevron">
                <a:avLst>
                  <a:gd name="adj" fmla="val 52514"/>
                </a:avLst>
              </a:prstGeom>
              <a:solidFill>
                <a:srgbClr val="C00000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1198661"/>
                <a:endParaRPr lang="zh-CN" altLang="en-US" sz="2370" b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 Light" panose="020F0302020204030204" pitchFamily="34" charset="0"/>
                  <a:ea typeface="微软雅黑"/>
                  <a:cs typeface="Calibri Light" panose="020F0302020204030204" pitchFamily="34" charset="0"/>
                  <a:sym typeface="+mn-lt"/>
                </a:endParaRPr>
              </a:p>
            </p:txBody>
          </p:sp>
        </p:grpSp>
        <p:sp>
          <p:nvSpPr>
            <p:cNvPr id="23" name="2 Marcador de contenido"/>
            <p:cNvSpPr txBox="1">
              <a:spLocks/>
            </p:cNvSpPr>
            <p:nvPr/>
          </p:nvSpPr>
          <p:spPr bwMode="auto">
            <a:xfrm>
              <a:off x="7772072" y="4048722"/>
              <a:ext cx="1951070" cy="2520278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119870" tIns="59935" rIns="119870" bIns="59935"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02879">
                <a:lnSpc>
                  <a:spcPct val="150000"/>
                </a:lnSpc>
                <a:buFont typeface="Wingdings" pitchFamily="2" charset="2"/>
                <a:buChar char="n"/>
                <a:defRPr/>
              </a:pPr>
              <a:r>
                <a:rPr lang="en-US" altLang="zh-CN" sz="1037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 panose="020F0302020204030204" pitchFamily="34" charset="0"/>
                  <a:ea typeface="微软雅黑"/>
                  <a:cs typeface="Calibri Light" panose="020F0302020204030204" pitchFamily="34" charset="0"/>
                  <a:sym typeface="+mn-lt"/>
                </a:rPr>
                <a:t> </a:t>
              </a:r>
              <a:r>
                <a:rPr lang="ru-RU" altLang="zh-CN" sz="1037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 panose="020F0302020204030204" pitchFamily="34" charset="0"/>
                  <a:ea typeface="微软雅黑"/>
                  <a:cs typeface="Calibri Light" panose="020F0302020204030204" pitchFamily="34" charset="0"/>
                  <a:sym typeface="+mn-lt"/>
                </a:rPr>
                <a:t>Общее видеонаблюдение</a:t>
              </a:r>
              <a:endParaRPr lang="en-US" altLang="zh-CN" sz="1037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ea typeface="微软雅黑"/>
                <a:cs typeface="Calibri Light" panose="020F0302020204030204" pitchFamily="34" charset="0"/>
                <a:sym typeface="+mn-lt"/>
              </a:endParaRPr>
            </a:p>
            <a:p>
              <a:pPr marL="0" indent="0" defTabSz="902879">
                <a:lnSpc>
                  <a:spcPct val="150000"/>
                </a:lnSpc>
                <a:buFont typeface="Wingdings" pitchFamily="2" charset="2"/>
                <a:buChar char="n"/>
                <a:defRPr/>
              </a:pPr>
              <a:r>
                <a:rPr lang="zh-CN" altLang="en-US" sz="1037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 panose="020F0302020204030204" pitchFamily="34" charset="0"/>
                  <a:ea typeface="微软雅黑"/>
                  <a:cs typeface="Calibri Light" panose="020F0302020204030204" pitchFamily="34" charset="0"/>
                  <a:sym typeface="+mn-lt"/>
                </a:rPr>
                <a:t> </a:t>
              </a:r>
              <a:r>
                <a:rPr lang="ru-RU" altLang="zh-CN" sz="1037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 panose="020F0302020204030204" pitchFamily="34" charset="0"/>
                  <a:cs typeface="Calibri Light" panose="020F0302020204030204" pitchFamily="34" charset="0"/>
                  <a:sym typeface="+mn-lt"/>
                </a:rPr>
                <a:t>Распознавание </a:t>
              </a:r>
              <a:r>
                <a:rPr lang="ru-RU" altLang="zh-CN" sz="1037" b="1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 panose="020F0302020204030204" pitchFamily="34" charset="0"/>
                  <a:cs typeface="Calibri Light" panose="020F0302020204030204" pitchFamily="34" charset="0"/>
                  <a:sym typeface="+mn-lt"/>
                </a:rPr>
                <a:t>госномеров</a:t>
              </a:r>
              <a:endParaRPr lang="en-US" altLang="zh-CN" sz="1037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ea typeface="微软雅黑"/>
                <a:cs typeface="Calibri Light" panose="020F0302020204030204" pitchFamily="34" charset="0"/>
                <a:sym typeface="+mn-lt"/>
              </a:endParaRPr>
            </a:p>
            <a:p>
              <a:pPr marL="0" indent="0" defTabSz="902879">
                <a:lnSpc>
                  <a:spcPct val="150000"/>
                </a:lnSpc>
                <a:buFont typeface="Wingdings" pitchFamily="2" charset="2"/>
                <a:buChar char="n"/>
                <a:defRPr/>
              </a:pPr>
              <a:r>
                <a:rPr lang="zh-CN" altLang="en-US" sz="1037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 panose="020F0302020204030204" pitchFamily="34" charset="0"/>
                  <a:ea typeface="微软雅黑"/>
                  <a:cs typeface="Calibri Light" panose="020F0302020204030204" pitchFamily="34" charset="0"/>
                  <a:sym typeface="+mn-lt"/>
                </a:rPr>
                <a:t> </a:t>
              </a:r>
              <a:r>
                <a:rPr lang="ru-RU" altLang="zh-CN" sz="1037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 panose="020F0302020204030204" pitchFamily="34" charset="0"/>
                  <a:ea typeface="微软雅黑"/>
                  <a:cs typeface="Calibri Light" panose="020F0302020204030204" pitchFamily="34" charset="0"/>
                  <a:sym typeface="+mn-lt"/>
                </a:rPr>
                <a:t>Построение маршрута движения</a:t>
              </a:r>
              <a:endParaRPr lang="en-US" altLang="zh-CN" sz="1037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ea typeface="微软雅黑"/>
                <a:cs typeface="Calibri Light" panose="020F0302020204030204" pitchFamily="34" charset="0"/>
                <a:sym typeface="+mn-lt"/>
              </a:endParaRPr>
            </a:p>
            <a:p>
              <a:pPr marL="0" indent="0" defTabSz="902879">
                <a:lnSpc>
                  <a:spcPct val="150000"/>
                </a:lnSpc>
                <a:buFont typeface="Wingdings" pitchFamily="2" charset="2"/>
                <a:buChar char="n"/>
                <a:defRPr/>
              </a:pPr>
              <a:r>
                <a:rPr lang="en-US" altLang="zh-CN" sz="1037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 panose="020F0302020204030204" pitchFamily="34" charset="0"/>
                  <a:ea typeface="微软雅黑"/>
                  <a:cs typeface="Calibri Light" panose="020F0302020204030204" pitchFamily="34" charset="0"/>
                  <a:sym typeface="+mn-lt"/>
                </a:rPr>
                <a:t> </a:t>
              </a:r>
              <a:r>
                <a:rPr lang="ru-RU" altLang="zh-CN" sz="1037" b="1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 panose="020F0302020204030204" pitchFamily="34" charset="0"/>
                  <a:ea typeface="微软雅黑"/>
                  <a:cs typeface="Calibri Light" panose="020F0302020204030204" pitchFamily="34" charset="0"/>
                  <a:sym typeface="+mn-lt"/>
                </a:rPr>
                <a:t>Инфотабло</a:t>
              </a:r>
              <a:endParaRPr lang="en-US" altLang="zh-CN" sz="1037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ea typeface="微软雅黑"/>
                <a:cs typeface="Calibri Light" panose="020F0302020204030204" pitchFamily="34" charset="0"/>
                <a:sym typeface="+mn-lt"/>
              </a:endParaRPr>
            </a:p>
            <a:p>
              <a:pPr marL="0" indent="0" defTabSz="902879">
                <a:lnSpc>
                  <a:spcPct val="150000"/>
                </a:lnSpc>
                <a:buFont typeface="Wingdings" pitchFamily="2" charset="2"/>
                <a:buChar char="n"/>
                <a:defRPr/>
              </a:pPr>
              <a:r>
                <a:rPr lang="ru-RU" altLang="zh-CN" sz="1037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 panose="020F0302020204030204" pitchFamily="34" charset="0"/>
                  <a:ea typeface="微软雅黑"/>
                  <a:cs typeface="Calibri Light" panose="020F0302020204030204" pitchFamily="34" charset="0"/>
                  <a:sym typeface="+mn-lt"/>
                </a:rPr>
                <a:t> Сбор статистики по трафику</a:t>
              </a:r>
              <a:endParaRPr lang="en-US" altLang="zh-CN" sz="1037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ea typeface="微软雅黑"/>
                <a:cs typeface="Calibri Light" panose="020F0302020204030204" pitchFamily="34" charset="0"/>
                <a:sym typeface="+mn-lt"/>
              </a:endParaRPr>
            </a:p>
          </p:txBody>
        </p:sp>
        <p:grpSp>
          <p:nvGrpSpPr>
            <p:cNvPr id="24" name="组合 77"/>
            <p:cNvGrpSpPr/>
            <p:nvPr/>
          </p:nvGrpSpPr>
          <p:grpSpPr>
            <a:xfrm>
              <a:off x="7825022" y="1625890"/>
              <a:ext cx="1951070" cy="1670772"/>
              <a:chOff x="8012718" y="1121832"/>
              <a:chExt cx="1960378" cy="1670772"/>
            </a:xfrm>
          </p:grpSpPr>
          <p:grpSp>
            <p:nvGrpSpPr>
              <p:cNvPr id="25" name="组合 18"/>
              <p:cNvGrpSpPr>
                <a:grpSpLocks/>
              </p:cNvGrpSpPr>
              <p:nvPr/>
            </p:nvGrpSpPr>
            <p:grpSpPr bwMode="auto">
              <a:xfrm>
                <a:off x="8012718" y="1121832"/>
                <a:ext cx="1960378" cy="1670772"/>
                <a:chOff x="2233064" y="1714378"/>
                <a:chExt cx="1490053" cy="1649460"/>
              </a:xfrm>
            </p:grpSpPr>
            <p:sp>
              <p:nvSpPr>
                <p:cNvPr id="27" name="Presentation Title Rectangle"/>
                <p:cNvSpPr txBox="1">
                  <a:spLocks/>
                </p:cNvSpPr>
                <p:nvPr/>
              </p:nvSpPr>
              <p:spPr>
                <a:xfrm>
                  <a:off x="2233064" y="1714378"/>
                  <a:ext cx="1490053" cy="1649460"/>
                </a:xfrm>
                <a:prstGeom prst="rect">
                  <a:avLst/>
                </a:prstGeom>
                <a:solidFill>
                  <a:schemeClr val="accent6"/>
                </a:solidFill>
                <a:effectLst/>
              </p:spPr>
              <p:txBody>
                <a:bodyPr lIns="180581" rIns="135436" bIns="180581" anchor="b"/>
                <a:lstStyle>
                  <a:defPPr>
                    <a:defRPr lang="en-US"/>
                  </a:defPPr>
                  <a:lvl1pPr marR="0" lvl="0" indent="0" defTabSz="914400" fontAlgn="auto">
                    <a:lnSpc>
                      <a:spcPct val="9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2000" b="0" i="0" u="none" strike="noStrike" kern="0" cap="none" spc="0" normalizeH="0" baseline="0">
                      <a:ln w="3175">
                        <a:noFill/>
                      </a:ln>
                      <a:gradFill flip="none" rotWithShape="1">
                        <a:gsLst>
                          <a:gs pos="4583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  <a:tileRect/>
                      </a:gradFill>
                      <a:effectLst/>
                      <a:uLnTx/>
                      <a:uFillTx/>
                      <a:latin typeface="Segoe"/>
                      <a:cs typeface="Arial" charset="0"/>
                    </a:defRPr>
                  </a:lvl1pPr>
                </a:lstStyle>
                <a:p>
                  <a:pPr defTabSz="902879">
                    <a:defRPr/>
                  </a:pPr>
                  <a:r>
                    <a:rPr lang="zh-CN" altLang="en-US" sz="3160" b="1" dirty="0">
                      <a:latin typeface="Calibri Light" panose="020F0302020204030204" pitchFamily="34" charset="0"/>
                      <a:ea typeface="微软雅黑"/>
                      <a:cs typeface="Calibri Light" panose="020F0302020204030204" pitchFamily="34" charset="0"/>
                      <a:sym typeface="+mn-lt"/>
                    </a:rPr>
                    <a:t>    </a:t>
                  </a:r>
                  <a:endParaRPr lang="en-US" altLang="zh-CN" sz="3160" b="1" dirty="0">
                    <a:latin typeface="Calibri Light" panose="020F0302020204030204" pitchFamily="34" charset="0"/>
                    <a:ea typeface="微软雅黑"/>
                    <a:cs typeface="Calibri Light" panose="020F0302020204030204" pitchFamily="34" charset="0"/>
                    <a:sym typeface="+mn-lt"/>
                  </a:endParaRPr>
                </a:p>
                <a:p>
                  <a:pPr defTabSz="902879">
                    <a:defRPr/>
                  </a:pPr>
                  <a:endParaRPr lang="en-US" altLang="zh-CN" sz="3160" b="1" dirty="0">
                    <a:latin typeface="Calibri Light" panose="020F0302020204030204" pitchFamily="34" charset="0"/>
                    <a:ea typeface="微软雅黑"/>
                    <a:cs typeface="Calibri Light" panose="020F0302020204030204" pitchFamily="34" charset="0"/>
                    <a:sym typeface="+mn-lt"/>
                  </a:endParaRPr>
                </a:p>
                <a:p>
                  <a:pPr defTabSz="902879">
                    <a:defRPr/>
                  </a:pPr>
                  <a:endParaRPr lang="en-US" altLang="zh-CN" sz="3160" b="1" dirty="0">
                    <a:latin typeface="Calibri Light" panose="020F0302020204030204" pitchFamily="34" charset="0"/>
                    <a:ea typeface="微软雅黑"/>
                    <a:cs typeface="Calibri Light" panose="020F0302020204030204" pitchFamily="34" charset="0"/>
                    <a:sym typeface="+mn-lt"/>
                  </a:endParaRPr>
                </a:p>
                <a:p>
                  <a:pPr defTabSz="902879">
                    <a:defRPr/>
                  </a:pPr>
                  <a:endParaRPr lang="en-US" altLang="zh-CN" sz="3160" b="1" dirty="0">
                    <a:latin typeface="Calibri Light" panose="020F0302020204030204" pitchFamily="34" charset="0"/>
                    <a:ea typeface="微软雅黑"/>
                    <a:cs typeface="Calibri Light" panose="020F0302020204030204" pitchFamily="34" charset="0"/>
                    <a:sym typeface="+mn-lt"/>
                  </a:endParaRPr>
                </a:p>
                <a:p>
                  <a:pPr defTabSz="902879">
                    <a:defRPr/>
                  </a:pPr>
                  <a:endParaRPr lang="en-US" altLang="zh-CN" sz="3160" b="1" dirty="0">
                    <a:latin typeface="Calibri Light" panose="020F0302020204030204" pitchFamily="34" charset="0"/>
                    <a:ea typeface="微软雅黑"/>
                    <a:cs typeface="Calibri Light" panose="020F0302020204030204" pitchFamily="34" charset="0"/>
                    <a:sym typeface="+mn-lt"/>
                  </a:endParaRPr>
                </a:p>
                <a:p>
                  <a:pPr defTabSz="902879">
                    <a:defRPr/>
                  </a:pPr>
                  <a:r>
                    <a:rPr lang="en-US" altLang="zh-CN" sz="3160" b="1" dirty="0">
                      <a:latin typeface="Calibri Light" panose="020F0302020204030204" pitchFamily="34" charset="0"/>
                      <a:ea typeface="微软雅黑"/>
                      <a:cs typeface="Calibri Light" panose="020F0302020204030204" pitchFamily="34" charset="0"/>
                      <a:sym typeface="+mn-lt"/>
                    </a:rPr>
                    <a:t>    </a:t>
                  </a:r>
                  <a:r>
                    <a:rPr lang="zh-CN" altLang="en-US" sz="3160" b="1" dirty="0">
                      <a:latin typeface="Calibri Light" panose="020F0302020204030204" pitchFamily="34" charset="0"/>
                      <a:ea typeface="微软雅黑"/>
                      <a:cs typeface="Calibri Light" panose="020F0302020204030204" pitchFamily="34" charset="0"/>
                      <a:sym typeface="+mn-lt"/>
                    </a:rPr>
                    <a:t> </a:t>
                  </a:r>
                  <a:endParaRPr sz="3160" b="1" dirty="0">
                    <a:latin typeface="Calibri Light" panose="020F0302020204030204" pitchFamily="34" charset="0"/>
                    <a:ea typeface="微软雅黑"/>
                    <a:cs typeface="Calibri Light" panose="020F0302020204030204" pitchFamily="34" charset="0"/>
                    <a:sym typeface="+mn-lt"/>
                  </a:endParaRPr>
                </a:p>
              </p:txBody>
            </p:sp>
            <p:sp>
              <p:nvSpPr>
                <p:cNvPr id="28" name="TextBox 40"/>
                <p:cNvSpPr txBox="1">
                  <a:spLocks noChangeArrowheads="1"/>
                </p:cNvSpPr>
                <p:nvPr/>
              </p:nvSpPr>
              <p:spPr bwMode="auto">
                <a:xfrm>
                  <a:off x="2280757" y="2824437"/>
                  <a:ext cx="1410394" cy="3384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Verdana" pitchFamily="34" charset="0"/>
                      <a:ea typeface="微软雅黑" pitchFamily="34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Verdana" pitchFamily="34" charset="0"/>
                      <a:ea typeface="微软雅黑" pitchFamily="34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Verdana" pitchFamily="34" charset="0"/>
                      <a:ea typeface="微软雅黑" pitchFamily="34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Verdana" pitchFamily="34" charset="0"/>
                      <a:ea typeface="微软雅黑" pitchFamily="34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Verdana" pitchFamily="34" charset="0"/>
                      <a:ea typeface="微软雅黑" pitchFamily="34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  <a:ea typeface="微软雅黑" pitchFamily="34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  <a:ea typeface="微软雅黑" pitchFamily="34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  <a:ea typeface="微软雅黑" pitchFamily="34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  <a:ea typeface="微软雅黑" pitchFamily="34" charset="-122"/>
                    </a:defRPr>
                  </a:lvl9pPr>
                </a:lstStyle>
                <a:p>
                  <a:pPr algn="ctr" defTabSz="1198661"/>
                  <a:r>
                    <a:rPr lang="ru-RU" altLang="zh-CN" sz="1600" b="1" dirty="0">
                      <a:solidFill>
                        <a:srgbClr val="FFFFFF"/>
                      </a:solidFill>
                      <a:latin typeface="Calibri Light" panose="020F0302020204030204" pitchFamily="34" charset="0"/>
                      <a:ea typeface="微软雅黑"/>
                      <a:cs typeface="Calibri Light" panose="020F0302020204030204" pitchFamily="34" charset="0"/>
                      <a:sym typeface="+mn-lt"/>
                    </a:rPr>
                    <a:t>Магистраль</a:t>
                  </a:r>
                  <a:endParaRPr lang="zh-CN" altLang="en-US" sz="1600" b="1" dirty="0">
                    <a:solidFill>
                      <a:srgbClr val="FFFFFF"/>
                    </a:solidFill>
                    <a:latin typeface="Calibri Light" panose="020F0302020204030204" pitchFamily="34" charset="0"/>
                    <a:ea typeface="微软雅黑"/>
                    <a:cs typeface="Calibri Light" panose="020F0302020204030204" pitchFamily="34" charset="0"/>
                    <a:sym typeface="+mn-lt"/>
                  </a:endParaRPr>
                </a:p>
              </p:txBody>
            </p:sp>
          </p:grpSp>
          <p:pic>
            <p:nvPicPr>
              <p:cNvPr id="26" name="Picture 89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14790" y="1191146"/>
                <a:ext cx="1753504" cy="985366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31" name="组合 10"/>
          <p:cNvGrpSpPr>
            <a:grpSpLocks/>
          </p:cNvGrpSpPr>
          <p:nvPr/>
        </p:nvGrpSpPr>
        <p:grpSpPr>
          <a:xfrm>
            <a:off x="8596261" y="1605449"/>
            <a:ext cx="1741873" cy="4880968"/>
            <a:chOff x="5880599" y="1625890"/>
            <a:chExt cx="1904646" cy="4943110"/>
          </a:xfrm>
        </p:grpSpPr>
        <p:grpSp>
          <p:nvGrpSpPr>
            <p:cNvPr id="32" name="组合 4"/>
            <p:cNvGrpSpPr/>
            <p:nvPr/>
          </p:nvGrpSpPr>
          <p:grpSpPr>
            <a:xfrm rot="5400000">
              <a:off x="6590755" y="3425858"/>
              <a:ext cx="434089" cy="375794"/>
              <a:chOff x="3861480" y="2232378"/>
              <a:chExt cx="824478" cy="449262"/>
            </a:xfrm>
          </p:grpSpPr>
          <p:sp>
            <p:nvSpPr>
              <p:cNvPr id="39" name="AutoShape 7"/>
              <p:cNvSpPr>
                <a:spLocks noChangeArrowheads="1"/>
              </p:cNvSpPr>
              <p:nvPr/>
            </p:nvSpPr>
            <p:spPr bwMode="gray">
              <a:xfrm>
                <a:off x="3861480" y="2232378"/>
                <a:ext cx="398462" cy="449262"/>
              </a:xfrm>
              <a:prstGeom prst="chevron">
                <a:avLst>
                  <a:gd name="adj" fmla="val 52514"/>
                </a:avLst>
              </a:prstGeom>
              <a:solidFill>
                <a:srgbClr val="C00000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1198661"/>
                <a:endParaRPr lang="zh-CN" altLang="en-US" sz="2370" b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 Light" panose="020F0302020204030204" pitchFamily="34" charset="0"/>
                  <a:ea typeface="微软雅黑"/>
                  <a:cs typeface="Calibri Light" panose="020F0302020204030204" pitchFamily="34" charset="0"/>
                  <a:sym typeface="+mn-lt"/>
                </a:endParaRPr>
              </a:p>
            </p:txBody>
          </p:sp>
          <p:sp>
            <p:nvSpPr>
              <p:cNvPr id="40" name="AutoShape 7"/>
              <p:cNvSpPr>
                <a:spLocks noChangeArrowheads="1"/>
              </p:cNvSpPr>
              <p:nvPr/>
            </p:nvSpPr>
            <p:spPr bwMode="gray">
              <a:xfrm>
                <a:off x="4287496" y="2232378"/>
                <a:ext cx="398462" cy="449262"/>
              </a:xfrm>
              <a:prstGeom prst="chevron">
                <a:avLst>
                  <a:gd name="adj" fmla="val 52514"/>
                </a:avLst>
              </a:prstGeom>
              <a:solidFill>
                <a:srgbClr val="C00000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1198661"/>
                <a:endParaRPr lang="zh-CN" altLang="en-US" sz="2370" b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 Light" panose="020F0302020204030204" pitchFamily="34" charset="0"/>
                  <a:ea typeface="微软雅黑"/>
                  <a:cs typeface="Calibri Light" panose="020F0302020204030204" pitchFamily="34" charset="0"/>
                  <a:sym typeface="+mn-lt"/>
                </a:endParaRPr>
              </a:p>
            </p:txBody>
          </p:sp>
        </p:grpSp>
        <p:sp>
          <p:nvSpPr>
            <p:cNvPr id="33" name="2 Marcador de contenido"/>
            <p:cNvSpPr txBox="1">
              <a:spLocks/>
            </p:cNvSpPr>
            <p:nvPr/>
          </p:nvSpPr>
          <p:spPr bwMode="auto">
            <a:xfrm>
              <a:off x="5880808" y="4048722"/>
              <a:ext cx="1904437" cy="2520278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119870" tIns="59935" rIns="119870" bIns="59935"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02879">
                <a:lnSpc>
                  <a:spcPct val="150000"/>
                </a:lnSpc>
                <a:buFont typeface="Wingdings" pitchFamily="2" charset="2"/>
                <a:buChar char="n"/>
                <a:defRPr/>
              </a:pPr>
              <a:r>
                <a:rPr lang="en-US" altLang="zh-CN" sz="1037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 panose="020F0302020204030204" pitchFamily="34" charset="0"/>
                  <a:ea typeface="微软雅黑"/>
                  <a:cs typeface="Calibri Light" panose="020F0302020204030204" pitchFamily="34" charset="0"/>
                  <a:sym typeface="+mn-lt"/>
                </a:rPr>
                <a:t> </a:t>
              </a:r>
              <a:r>
                <a:rPr lang="en-US" altLang="zh-CN" sz="1037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 panose="020F0302020204030204" pitchFamily="34" charset="0"/>
                  <a:cs typeface="Calibri Light" panose="020F0302020204030204" pitchFamily="34" charset="0"/>
                  <a:sym typeface="+mn-lt"/>
                </a:rPr>
                <a:t>4K </a:t>
              </a:r>
              <a:r>
                <a:rPr lang="ru-RU" altLang="zh-CN" sz="1037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 panose="020F0302020204030204" pitchFamily="34" charset="0"/>
                  <a:cs typeface="Calibri Light" panose="020F0302020204030204" pitchFamily="34" charset="0"/>
                  <a:sym typeface="+mn-lt"/>
                </a:rPr>
                <a:t>– панорамное видео</a:t>
              </a:r>
              <a:endParaRPr lang="en-US" altLang="zh-CN" sz="1037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+mn-lt"/>
              </a:endParaRPr>
            </a:p>
            <a:p>
              <a:pPr marL="0" indent="0" defTabSz="902879">
                <a:lnSpc>
                  <a:spcPct val="150000"/>
                </a:lnSpc>
                <a:buFont typeface="Wingdings" pitchFamily="2" charset="2"/>
                <a:buChar char="n"/>
                <a:defRPr/>
              </a:pPr>
              <a:r>
                <a:rPr lang="en-US" altLang="zh-CN" sz="1037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 panose="020F0302020204030204" pitchFamily="34" charset="0"/>
                  <a:cs typeface="Calibri Light" panose="020F0302020204030204" pitchFamily="34" charset="0"/>
                  <a:sym typeface="+mn-lt"/>
                </a:rPr>
                <a:t> </a:t>
              </a:r>
              <a:r>
                <a:rPr lang="ru-RU" altLang="zh-CN" sz="1037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 panose="020F0302020204030204" pitchFamily="34" charset="0"/>
                  <a:cs typeface="Calibri Light" panose="020F0302020204030204" pitchFamily="34" charset="0"/>
                  <a:sym typeface="+mn-lt"/>
                </a:rPr>
                <a:t>Общее видеонаблюдение</a:t>
              </a:r>
              <a:endParaRPr lang="en-US" altLang="zh-CN" sz="1037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ea typeface="微软雅黑"/>
                <a:cs typeface="Calibri Light" panose="020F0302020204030204" pitchFamily="34" charset="0"/>
                <a:sym typeface="+mn-lt"/>
              </a:endParaRPr>
            </a:p>
            <a:p>
              <a:pPr marL="0" indent="0" defTabSz="902879">
                <a:lnSpc>
                  <a:spcPct val="150000"/>
                </a:lnSpc>
                <a:buFont typeface="Wingdings" pitchFamily="2" charset="2"/>
                <a:buChar char="n"/>
                <a:defRPr/>
              </a:pPr>
              <a:r>
                <a:rPr lang="en-US" altLang="zh-CN" sz="1037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 panose="020F0302020204030204" pitchFamily="34" charset="0"/>
                  <a:ea typeface="微软雅黑"/>
                  <a:cs typeface="Calibri Light" panose="020F0302020204030204" pitchFamily="34" charset="0"/>
                  <a:sym typeface="+mn-lt"/>
                </a:rPr>
                <a:t> </a:t>
              </a:r>
              <a:r>
                <a:rPr lang="ru-RU" altLang="zh-CN" sz="1037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 panose="020F0302020204030204" pitchFamily="34" charset="0"/>
                  <a:cs typeface="Calibri Light" panose="020F0302020204030204" pitchFamily="34" charset="0"/>
                  <a:sym typeface="+mn-lt"/>
                </a:rPr>
                <a:t>Распознавание </a:t>
              </a:r>
              <a:r>
                <a:rPr lang="ru-RU" altLang="zh-CN" sz="1037" b="1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 panose="020F0302020204030204" pitchFamily="34" charset="0"/>
                  <a:cs typeface="Calibri Light" panose="020F0302020204030204" pitchFamily="34" charset="0"/>
                  <a:sym typeface="+mn-lt"/>
                </a:rPr>
                <a:t>госномеров</a:t>
              </a:r>
              <a:endParaRPr lang="en-US" altLang="zh-CN" sz="1037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ea typeface="微软雅黑"/>
                <a:cs typeface="Calibri Light" panose="020F0302020204030204" pitchFamily="34" charset="0"/>
                <a:sym typeface="+mn-lt"/>
              </a:endParaRPr>
            </a:p>
            <a:p>
              <a:pPr marL="0" indent="0" defTabSz="902879">
                <a:lnSpc>
                  <a:spcPct val="150000"/>
                </a:lnSpc>
                <a:buFont typeface="Wingdings" pitchFamily="2" charset="2"/>
                <a:buChar char="n"/>
                <a:defRPr/>
              </a:pPr>
              <a:r>
                <a:rPr lang="ru-RU" altLang="zh-CN" sz="1037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 panose="020F0302020204030204" pitchFamily="34" charset="0"/>
                  <a:ea typeface="微软雅黑"/>
                  <a:cs typeface="Calibri Light" panose="020F0302020204030204" pitchFamily="34" charset="0"/>
                  <a:sym typeface="+mn-lt"/>
                </a:rPr>
                <a:t> </a:t>
              </a:r>
              <a:r>
                <a:rPr lang="ru-RU" altLang="zh-CN" sz="1037" b="1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 panose="020F0302020204030204" pitchFamily="34" charset="0"/>
                  <a:ea typeface="微软雅黑"/>
                  <a:cs typeface="Calibri Light" panose="020F0302020204030204" pitchFamily="34" charset="0"/>
                  <a:sym typeface="+mn-lt"/>
                </a:rPr>
                <a:t>Инфотабло</a:t>
              </a:r>
              <a:endParaRPr lang="en-US" altLang="zh-CN" sz="1037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ea typeface="微软雅黑"/>
                <a:cs typeface="Calibri Light" panose="020F0302020204030204" pitchFamily="34" charset="0"/>
                <a:sym typeface="+mn-lt"/>
              </a:endParaRPr>
            </a:p>
          </p:txBody>
        </p:sp>
        <p:grpSp>
          <p:nvGrpSpPr>
            <p:cNvPr id="34" name="组合 72"/>
            <p:cNvGrpSpPr/>
            <p:nvPr/>
          </p:nvGrpSpPr>
          <p:grpSpPr>
            <a:xfrm>
              <a:off x="5880599" y="1625890"/>
              <a:ext cx="1885426" cy="1670412"/>
              <a:chOff x="6012447" y="1121832"/>
              <a:chExt cx="1885426" cy="1670412"/>
            </a:xfrm>
          </p:grpSpPr>
          <p:grpSp>
            <p:nvGrpSpPr>
              <p:cNvPr id="35" name="组合 83"/>
              <p:cNvGrpSpPr>
                <a:grpSpLocks/>
              </p:cNvGrpSpPr>
              <p:nvPr/>
            </p:nvGrpSpPr>
            <p:grpSpPr bwMode="auto">
              <a:xfrm>
                <a:off x="6012447" y="1121832"/>
                <a:ext cx="1885426" cy="1670412"/>
                <a:chOff x="7055214" y="1710609"/>
                <a:chExt cx="1432803" cy="1649690"/>
              </a:xfrm>
            </p:grpSpPr>
            <p:sp>
              <p:nvSpPr>
                <p:cNvPr id="37" name="Presentation Title Rectangle"/>
                <p:cNvSpPr txBox="1">
                  <a:spLocks/>
                </p:cNvSpPr>
                <p:nvPr/>
              </p:nvSpPr>
              <p:spPr>
                <a:xfrm>
                  <a:off x="7055372" y="1710609"/>
                  <a:ext cx="1432645" cy="1649690"/>
                </a:xfrm>
                <a:prstGeom prst="rect">
                  <a:avLst/>
                </a:prstGeom>
                <a:solidFill>
                  <a:srgbClr val="92D050"/>
                </a:solidFill>
                <a:effectLst/>
              </p:spPr>
              <p:txBody>
                <a:bodyPr lIns="180581" rIns="135436" bIns="180581" anchor="b"/>
                <a:lstStyle>
                  <a:lvl1pPr algn="l" defTabSz="914363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lang="en-US" sz="3600" b="1" i="0" kern="1200" cap="none" spc="-100" baseline="0">
                      <a:ln w="3175">
                        <a:noFill/>
                      </a:ln>
                      <a:gradFill flip="none" rotWithShape="1">
                        <a:gsLst>
                          <a:gs pos="4583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  <a:tileRect/>
                      </a:gradFill>
                      <a:effectLst/>
                      <a:latin typeface="+mj-lt"/>
                      <a:ea typeface="+mn-ea"/>
                      <a:cs typeface="Arial" charset="0"/>
                    </a:defRPr>
                  </a:lvl1pPr>
                </a:lstStyle>
                <a:p>
                  <a:pPr algn="ctr" defTabSz="899077">
                    <a:defRPr/>
                  </a:pPr>
                  <a:endParaRPr lang="en-US" sz="2370" kern="0" spc="0" dirty="0">
                    <a:latin typeface="Calibri Light" panose="020F0302020204030204" pitchFamily="34" charset="0"/>
                    <a:ea typeface="微软雅黑"/>
                    <a:cs typeface="Calibri Light" panose="020F0302020204030204" pitchFamily="34" charset="0"/>
                    <a:sym typeface="+mn-lt"/>
                  </a:endParaRPr>
                </a:p>
              </p:txBody>
            </p:sp>
            <p:sp>
              <p:nvSpPr>
                <p:cNvPr id="38" name="TextBox 37"/>
                <p:cNvSpPr txBox="1">
                  <a:spLocks noChangeArrowheads="1"/>
                </p:cNvSpPr>
                <p:nvPr/>
              </p:nvSpPr>
              <p:spPr bwMode="auto">
                <a:xfrm>
                  <a:off x="7055214" y="2834638"/>
                  <a:ext cx="1408140" cy="3386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Verdana" pitchFamily="34" charset="0"/>
                      <a:ea typeface="微软雅黑" pitchFamily="34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Verdana" pitchFamily="34" charset="0"/>
                      <a:ea typeface="微软雅黑" pitchFamily="34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Verdana" pitchFamily="34" charset="0"/>
                      <a:ea typeface="微软雅黑" pitchFamily="34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Verdana" pitchFamily="34" charset="0"/>
                      <a:ea typeface="微软雅黑" pitchFamily="34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Verdana" pitchFamily="34" charset="0"/>
                      <a:ea typeface="微软雅黑" pitchFamily="34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  <a:ea typeface="微软雅黑" pitchFamily="34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  <a:ea typeface="微软雅黑" pitchFamily="34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  <a:ea typeface="微软雅黑" pitchFamily="34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  <a:ea typeface="微软雅黑" pitchFamily="34" charset="-122"/>
                    </a:defRPr>
                  </a:lvl9pPr>
                </a:lstStyle>
                <a:p>
                  <a:pPr algn="ctr" defTabSz="1198661"/>
                  <a:r>
                    <a:rPr lang="ru-RU" altLang="zh-CN" sz="1600" b="1" dirty="0">
                      <a:solidFill>
                        <a:srgbClr val="FFFFFF"/>
                      </a:solidFill>
                      <a:latin typeface="Calibri Light" panose="020F0302020204030204" pitchFamily="34" charset="0"/>
                      <a:ea typeface="微软雅黑"/>
                      <a:cs typeface="Calibri Light" panose="020F0302020204030204" pitchFamily="34" charset="0"/>
                      <a:sym typeface="+mn-lt"/>
                    </a:rPr>
                    <a:t>Обслуживание</a:t>
                  </a:r>
                  <a:endParaRPr lang="zh-CN" altLang="en-US" sz="1600" b="1" dirty="0">
                    <a:solidFill>
                      <a:srgbClr val="FFFFFF"/>
                    </a:solidFill>
                    <a:latin typeface="Calibri Light" panose="020F0302020204030204" pitchFamily="34" charset="0"/>
                    <a:ea typeface="微软雅黑"/>
                    <a:cs typeface="Calibri Light" panose="020F0302020204030204" pitchFamily="34" charset="0"/>
                    <a:sym typeface="+mn-lt"/>
                  </a:endParaRPr>
                </a:p>
              </p:txBody>
            </p:sp>
          </p:grpSp>
          <p:pic>
            <p:nvPicPr>
              <p:cNvPr id="36" name="Picture 2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37842" y="1191146"/>
                <a:ext cx="1636153" cy="985366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41" name="组合 12"/>
          <p:cNvGrpSpPr>
            <a:grpSpLocks/>
          </p:cNvGrpSpPr>
          <p:nvPr/>
        </p:nvGrpSpPr>
        <p:grpSpPr>
          <a:xfrm>
            <a:off x="10291065" y="1605449"/>
            <a:ext cx="1777567" cy="4880968"/>
            <a:chOff x="9841248" y="1625888"/>
            <a:chExt cx="2124224" cy="4943112"/>
          </a:xfrm>
        </p:grpSpPr>
        <p:grpSp>
          <p:nvGrpSpPr>
            <p:cNvPr id="42" name="组合 4"/>
            <p:cNvGrpSpPr/>
            <p:nvPr/>
          </p:nvGrpSpPr>
          <p:grpSpPr>
            <a:xfrm rot="5400000">
              <a:off x="10717371" y="3427754"/>
              <a:ext cx="434089" cy="375794"/>
              <a:chOff x="3861480" y="2232378"/>
              <a:chExt cx="824478" cy="449262"/>
            </a:xfrm>
          </p:grpSpPr>
          <p:sp>
            <p:nvSpPr>
              <p:cNvPr id="49" name="AutoShape 7"/>
              <p:cNvSpPr>
                <a:spLocks noChangeArrowheads="1"/>
              </p:cNvSpPr>
              <p:nvPr/>
            </p:nvSpPr>
            <p:spPr bwMode="gray">
              <a:xfrm>
                <a:off x="3861480" y="2232378"/>
                <a:ext cx="398462" cy="449262"/>
              </a:xfrm>
              <a:prstGeom prst="chevron">
                <a:avLst>
                  <a:gd name="adj" fmla="val 52514"/>
                </a:avLst>
              </a:prstGeom>
              <a:solidFill>
                <a:srgbClr val="C00000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1198661"/>
                <a:endParaRPr lang="zh-CN" altLang="en-US" sz="2370" b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 Light" panose="020F0302020204030204" pitchFamily="34" charset="0"/>
                  <a:ea typeface="微软雅黑"/>
                  <a:cs typeface="Calibri Light" panose="020F0302020204030204" pitchFamily="34" charset="0"/>
                  <a:sym typeface="+mn-lt"/>
                </a:endParaRPr>
              </a:p>
            </p:txBody>
          </p:sp>
          <p:sp>
            <p:nvSpPr>
              <p:cNvPr id="50" name="AutoShape 7"/>
              <p:cNvSpPr>
                <a:spLocks noChangeArrowheads="1"/>
              </p:cNvSpPr>
              <p:nvPr/>
            </p:nvSpPr>
            <p:spPr bwMode="gray">
              <a:xfrm>
                <a:off x="4287496" y="2232378"/>
                <a:ext cx="398462" cy="449262"/>
              </a:xfrm>
              <a:prstGeom prst="chevron">
                <a:avLst>
                  <a:gd name="adj" fmla="val 52514"/>
                </a:avLst>
              </a:prstGeom>
              <a:solidFill>
                <a:srgbClr val="C00000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1198661"/>
                <a:endParaRPr lang="zh-CN" altLang="en-US" sz="2370" b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 Light" panose="020F0302020204030204" pitchFamily="34" charset="0"/>
                  <a:ea typeface="微软雅黑"/>
                  <a:cs typeface="Calibri Light" panose="020F0302020204030204" pitchFamily="34" charset="0"/>
                  <a:sym typeface="+mn-lt"/>
                </a:endParaRPr>
              </a:p>
            </p:txBody>
          </p:sp>
        </p:grpSp>
        <p:sp>
          <p:nvSpPr>
            <p:cNvPr id="43" name="2 Marcador de contenido"/>
            <p:cNvSpPr txBox="1">
              <a:spLocks/>
            </p:cNvSpPr>
            <p:nvPr/>
          </p:nvSpPr>
          <p:spPr bwMode="auto">
            <a:xfrm>
              <a:off x="9850307" y="4048722"/>
              <a:ext cx="2115163" cy="2520278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19870" tIns="59935" rIns="119870" bIns="59935"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02879">
                <a:lnSpc>
                  <a:spcPct val="150000"/>
                </a:lnSpc>
                <a:buFont typeface="Wingdings" pitchFamily="2" charset="2"/>
                <a:buChar char="n"/>
                <a:defRPr/>
              </a:pPr>
              <a:r>
                <a:rPr lang="en-US" altLang="zh-CN" sz="1037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 panose="020F0302020204030204" pitchFamily="34" charset="0"/>
                  <a:ea typeface="微软雅黑"/>
                  <a:cs typeface="Calibri Light" panose="020F0302020204030204" pitchFamily="34" charset="0"/>
                  <a:sym typeface="+mn-lt"/>
                </a:rPr>
                <a:t> </a:t>
              </a:r>
              <a:r>
                <a:rPr lang="ru-RU" altLang="zh-CN" sz="1037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 panose="020F0302020204030204" pitchFamily="34" charset="0"/>
                  <a:ea typeface="微软雅黑"/>
                  <a:cs typeface="Calibri Light" panose="020F0302020204030204" pitchFamily="34" charset="0"/>
                  <a:sym typeface="+mn-lt"/>
                </a:rPr>
                <a:t>Управление системами</a:t>
              </a:r>
              <a:endParaRPr lang="en-US" altLang="zh-CN" sz="1037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ea typeface="微软雅黑"/>
                <a:cs typeface="Calibri Light" panose="020F0302020204030204" pitchFamily="34" charset="0"/>
                <a:sym typeface="+mn-lt"/>
              </a:endParaRPr>
            </a:p>
            <a:p>
              <a:pPr marL="0" indent="0" defTabSz="902879">
                <a:lnSpc>
                  <a:spcPct val="150000"/>
                </a:lnSpc>
                <a:buFont typeface="Wingdings" pitchFamily="2" charset="2"/>
                <a:buChar char="n"/>
                <a:defRPr/>
              </a:pPr>
              <a:r>
                <a:rPr lang="en-US" altLang="zh-CN" sz="1037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 panose="020F0302020204030204" pitchFamily="34" charset="0"/>
                  <a:ea typeface="微软雅黑"/>
                  <a:cs typeface="Calibri Light" panose="020F0302020204030204" pitchFamily="34" charset="0"/>
                  <a:sym typeface="+mn-lt"/>
                </a:rPr>
                <a:t> </a:t>
              </a:r>
              <a:r>
                <a:rPr lang="ru-RU" altLang="zh-CN" sz="1037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 panose="020F0302020204030204" pitchFamily="34" charset="0"/>
                  <a:ea typeface="微软雅黑"/>
                  <a:cs typeface="Calibri Light" panose="020F0302020204030204" pitchFamily="34" charset="0"/>
                  <a:sym typeface="+mn-lt"/>
                </a:rPr>
                <a:t>Интегрированная платформа</a:t>
              </a:r>
              <a:endParaRPr lang="en-US" altLang="zh-CN" sz="1037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ea typeface="微软雅黑"/>
                <a:cs typeface="Calibri Light" panose="020F0302020204030204" pitchFamily="34" charset="0"/>
                <a:sym typeface="+mn-lt"/>
              </a:endParaRPr>
            </a:p>
            <a:p>
              <a:pPr marL="0" indent="0" defTabSz="902879">
                <a:lnSpc>
                  <a:spcPct val="150000"/>
                </a:lnSpc>
                <a:buFont typeface="Wingdings" pitchFamily="2" charset="2"/>
                <a:buChar char="n"/>
                <a:defRPr/>
              </a:pPr>
              <a:r>
                <a:rPr lang="en-US" altLang="zh-CN" sz="1037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 panose="020F0302020204030204" pitchFamily="34" charset="0"/>
                  <a:ea typeface="微软雅黑"/>
                  <a:cs typeface="Calibri Light" panose="020F0302020204030204" pitchFamily="34" charset="0"/>
                  <a:sym typeface="+mn-lt"/>
                </a:rPr>
                <a:t> </a:t>
              </a:r>
              <a:r>
                <a:rPr lang="ru-RU" altLang="zh-CN" sz="1037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 panose="020F0302020204030204" pitchFamily="34" charset="0"/>
                  <a:ea typeface="微软雅黑"/>
                  <a:cs typeface="Calibri Light" panose="020F0302020204030204" pitchFamily="34" charset="0"/>
                  <a:sym typeface="+mn-lt"/>
                </a:rPr>
                <a:t>Управление </a:t>
              </a:r>
              <a:r>
                <a:rPr lang="ru-RU" altLang="zh-CN" sz="1037" b="1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 panose="020F0302020204030204" pitchFamily="34" charset="0"/>
                  <a:ea typeface="微软雅黑"/>
                  <a:cs typeface="Calibri Light" panose="020F0302020204030204" pitchFamily="34" charset="0"/>
                  <a:sym typeface="+mn-lt"/>
                </a:rPr>
                <a:t>инфотабло</a:t>
              </a:r>
              <a:r>
                <a:rPr lang="en-US" altLang="zh-CN" sz="1037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 panose="020F0302020204030204" pitchFamily="34" charset="0"/>
                  <a:ea typeface="微软雅黑"/>
                  <a:cs typeface="Calibri Light" panose="020F0302020204030204" pitchFamily="34" charset="0"/>
                  <a:sym typeface="+mn-lt"/>
                </a:rPr>
                <a:t>  </a:t>
              </a:r>
            </a:p>
            <a:p>
              <a:pPr marL="0" indent="0" defTabSz="902879">
                <a:lnSpc>
                  <a:spcPct val="150000"/>
                </a:lnSpc>
                <a:buFont typeface="Wingdings" pitchFamily="2" charset="2"/>
                <a:buChar char="n"/>
                <a:defRPr/>
              </a:pPr>
              <a:r>
                <a:rPr lang="en-US" altLang="zh-CN" sz="1037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 panose="020F0302020204030204" pitchFamily="34" charset="0"/>
                  <a:ea typeface="微软雅黑"/>
                  <a:cs typeface="Calibri Light" panose="020F0302020204030204" pitchFamily="34" charset="0"/>
                  <a:sym typeface="+mn-lt"/>
                </a:rPr>
                <a:t> </a:t>
              </a:r>
              <a:r>
                <a:rPr lang="ru-RU" altLang="zh-CN" sz="1037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 panose="020F0302020204030204" pitchFamily="34" charset="0"/>
                  <a:ea typeface="微软雅黑"/>
                  <a:cs typeface="Calibri Light" panose="020F0302020204030204" pitchFamily="34" charset="0"/>
                  <a:sym typeface="+mn-lt"/>
                </a:rPr>
                <a:t>Интеллектуальные операции</a:t>
              </a:r>
              <a:endParaRPr lang="en-US" altLang="zh-CN" sz="1037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ea typeface="微软雅黑"/>
                <a:cs typeface="Calibri Light" panose="020F0302020204030204" pitchFamily="34" charset="0"/>
                <a:sym typeface="+mn-lt"/>
              </a:endParaRPr>
            </a:p>
            <a:p>
              <a:pPr marL="0" indent="0" defTabSz="902879">
                <a:lnSpc>
                  <a:spcPct val="150000"/>
                </a:lnSpc>
                <a:buFont typeface="Wingdings" pitchFamily="2" charset="2"/>
                <a:buChar char="n"/>
                <a:defRPr/>
              </a:pPr>
              <a:r>
                <a:rPr lang="en-US" altLang="zh-CN" sz="1037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 panose="020F0302020204030204" pitchFamily="34" charset="0"/>
                  <a:ea typeface="微软雅黑"/>
                  <a:cs typeface="Calibri Light" panose="020F0302020204030204" pitchFamily="34" charset="0"/>
                  <a:sym typeface="+mn-lt"/>
                </a:rPr>
                <a:t> </a:t>
              </a:r>
              <a:r>
                <a:rPr lang="ru-RU" altLang="zh-CN" sz="1037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 panose="020F0302020204030204" pitchFamily="34" charset="0"/>
                  <a:ea typeface="微软雅黑"/>
                  <a:cs typeface="Calibri Light" panose="020F0302020204030204" pitchFamily="34" charset="0"/>
                  <a:sym typeface="+mn-lt"/>
                </a:rPr>
                <a:t>Облачное хранение</a:t>
              </a:r>
              <a:endParaRPr lang="en-US" altLang="zh-CN" sz="1037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ea typeface="微软雅黑"/>
                <a:cs typeface="Calibri Light" panose="020F0302020204030204" pitchFamily="34" charset="0"/>
                <a:sym typeface="+mn-lt"/>
              </a:endParaRPr>
            </a:p>
          </p:txBody>
        </p:sp>
        <p:grpSp>
          <p:nvGrpSpPr>
            <p:cNvPr id="44" name="组合 78"/>
            <p:cNvGrpSpPr/>
            <p:nvPr/>
          </p:nvGrpSpPr>
          <p:grpSpPr>
            <a:xfrm>
              <a:off x="9841248" y="1625888"/>
              <a:ext cx="2124224" cy="1670398"/>
              <a:chOff x="9971548" y="1121832"/>
              <a:chExt cx="1945764" cy="1670398"/>
            </a:xfrm>
          </p:grpSpPr>
          <p:grpSp>
            <p:nvGrpSpPr>
              <p:cNvPr id="45" name="组合 54"/>
              <p:cNvGrpSpPr>
                <a:grpSpLocks/>
              </p:cNvGrpSpPr>
              <p:nvPr/>
            </p:nvGrpSpPr>
            <p:grpSpPr bwMode="auto">
              <a:xfrm>
                <a:off x="9971548" y="1121832"/>
                <a:ext cx="1945764" cy="1670398"/>
                <a:chOff x="5436096" y="1707654"/>
                <a:chExt cx="1480181" cy="1649460"/>
              </a:xfrm>
            </p:grpSpPr>
            <p:sp>
              <p:nvSpPr>
                <p:cNvPr id="47" name="Presentation Title Rectangle"/>
                <p:cNvSpPr txBox="1">
                  <a:spLocks/>
                </p:cNvSpPr>
                <p:nvPr/>
              </p:nvSpPr>
              <p:spPr>
                <a:xfrm>
                  <a:off x="5436096" y="1707654"/>
                  <a:ext cx="1480181" cy="1649460"/>
                </a:xfrm>
                <a:prstGeom prst="rect">
                  <a:avLst/>
                </a:prstGeom>
                <a:solidFill>
                  <a:schemeClr val="accent2"/>
                </a:solidFill>
                <a:effectLst/>
              </p:spPr>
              <p:txBody>
                <a:bodyPr lIns="180581" rIns="135436" bIns="180581" anchor="b"/>
                <a:lstStyle>
                  <a:defPPr>
                    <a:defRPr lang="en-US"/>
                  </a:defPPr>
                  <a:lvl1pPr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1700" b="1" i="0" cap="none" spc="0" baseline="0">
                      <a:ln w="3175">
                        <a:noFill/>
                      </a:ln>
                      <a:gradFill flip="none" rotWithShape="1">
                        <a:gsLst>
                          <a:gs pos="4583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  <a:tileRect/>
                      </a:gradFill>
                      <a:effectLst/>
                      <a:latin typeface="+mj-lt"/>
                      <a:cs typeface="Arial" charset="0"/>
                    </a:defRPr>
                  </a:lvl1pPr>
                </a:lstStyle>
                <a:p>
                  <a:pPr defTabSz="1198661">
                    <a:defRPr/>
                  </a:pPr>
                  <a:r>
                    <a:rPr lang="zh-CN" altLang="en-US" sz="3160" kern="0" dirty="0">
                      <a:latin typeface="Calibri Light" panose="020F0302020204030204" pitchFamily="34" charset="0"/>
                      <a:ea typeface="微软雅黑"/>
                      <a:cs typeface="Calibri Light" panose="020F0302020204030204" pitchFamily="34" charset="0"/>
                      <a:sym typeface="+mn-lt"/>
                    </a:rPr>
                    <a:t>   </a:t>
                  </a:r>
                  <a:endParaRPr lang="en-US" sz="3160" kern="0" dirty="0">
                    <a:latin typeface="Calibri Light" panose="020F0302020204030204" pitchFamily="34" charset="0"/>
                    <a:ea typeface="微软雅黑"/>
                    <a:cs typeface="Calibri Light" panose="020F0302020204030204" pitchFamily="34" charset="0"/>
                    <a:sym typeface="+mn-lt"/>
                  </a:endParaRPr>
                </a:p>
              </p:txBody>
            </p:sp>
            <p:sp>
              <p:nvSpPr>
                <p:cNvPr id="48" name="TextBox 58"/>
                <p:cNvSpPr txBox="1">
                  <a:spLocks noChangeArrowheads="1"/>
                </p:cNvSpPr>
                <p:nvPr/>
              </p:nvSpPr>
              <p:spPr bwMode="auto">
                <a:xfrm>
                  <a:off x="5482353" y="2843238"/>
                  <a:ext cx="1340142" cy="3385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Verdana" pitchFamily="34" charset="0"/>
                      <a:ea typeface="微软雅黑" pitchFamily="34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Verdana" pitchFamily="34" charset="0"/>
                      <a:ea typeface="微软雅黑" pitchFamily="34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Verdana" pitchFamily="34" charset="0"/>
                      <a:ea typeface="微软雅黑" pitchFamily="34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Verdana" pitchFamily="34" charset="0"/>
                      <a:ea typeface="微软雅黑" pitchFamily="34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Verdana" pitchFamily="34" charset="0"/>
                      <a:ea typeface="微软雅黑" pitchFamily="34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  <a:ea typeface="微软雅黑" pitchFamily="34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  <a:ea typeface="微软雅黑" pitchFamily="34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  <a:ea typeface="微软雅黑" pitchFamily="34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  <a:ea typeface="微软雅黑" pitchFamily="34" charset="-122"/>
                    </a:defRPr>
                  </a:lvl9pPr>
                </a:lstStyle>
                <a:p>
                  <a:pPr algn="ctr" defTabSz="1198661"/>
                  <a:r>
                    <a:rPr lang="ru-RU" altLang="zh-CN" sz="1600" b="1" dirty="0">
                      <a:solidFill>
                        <a:srgbClr val="FFFFFF"/>
                      </a:solidFill>
                      <a:latin typeface="Calibri Light" panose="020F0302020204030204" pitchFamily="34" charset="0"/>
                      <a:ea typeface="微软雅黑"/>
                      <a:cs typeface="Calibri Light" panose="020F0302020204030204" pitchFamily="34" charset="0"/>
                      <a:sym typeface="+mn-lt"/>
                    </a:rPr>
                    <a:t>Мониторинг</a:t>
                  </a:r>
                  <a:endParaRPr lang="zh-CN" altLang="en-US" sz="1600" b="1" dirty="0">
                    <a:solidFill>
                      <a:srgbClr val="FFFFFF"/>
                    </a:solidFill>
                    <a:latin typeface="Calibri Light" panose="020F0302020204030204" pitchFamily="34" charset="0"/>
                    <a:ea typeface="微软雅黑"/>
                    <a:cs typeface="Calibri Light" panose="020F0302020204030204" pitchFamily="34" charset="0"/>
                    <a:sym typeface="+mn-lt"/>
                  </a:endParaRPr>
                </a:p>
              </p:txBody>
            </p:sp>
          </p:grpSp>
          <p:pic>
            <p:nvPicPr>
              <p:cNvPr id="46" name="Picture 2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83170" y="1167686"/>
                <a:ext cx="1751007" cy="1001824"/>
              </a:xfrm>
              <a:prstGeom prst="rect">
                <a:avLst/>
              </a:prstGeom>
            </p:spPr>
          </p:pic>
        </p:grpSp>
      </p:grpSp>
      <p:grpSp>
        <p:nvGrpSpPr>
          <p:cNvPr id="51" name="组合 1"/>
          <p:cNvGrpSpPr>
            <a:grpSpLocks/>
          </p:cNvGrpSpPr>
          <p:nvPr/>
        </p:nvGrpSpPr>
        <p:grpSpPr>
          <a:xfrm>
            <a:off x="123370" y="1605449"/>
            <a:ext cx="1721832" cy="4880968"/>
            <a:chOff x="35992" y="1625890"/>
            <a:chExt cx="1896539" cy="4943110"/>
          </a:xfrm>
        </p:grpSpPr>
        <p:grpSp>
          <p:nvGrpSpPr>
            <p:cNvPr id="52" name="组合 19"/>
            <p:cNvGrpSpPr>
              <a:grpSpLocks/>
            </p:cNvGrpSpPr>
            <p:nvPr/>
          </p:nvGrpSpPr>
          <p:grpSpPr bwMode="auto">
            <a:xfrm>
              <a:off x="48158" y="1625890"/>
              <a:ext cx="1884373" cy="1670178"/>
              <a:chOff x="611560" y="1710609"/>
              <a:chExt cx="1432432" cy="1649460"/>
            </a:xfrm>
          </p:grpSpPr>
          <p:sp>
            <p:nvSpPr>
              <p:cNvPr id="58" name="Presentation Title Rectangle"/>
              <p:cNvSpPr txBox="1">
                <a:spLocks/>
              </p:cNvSpPr>
              <p:nvPr/>
            </p:nvSpPr>
            <p:spPr>
              <a:xfrm>
                <a:off x="611560" y="1710609"/>
                <a:ext cx="1432432" cy="1649460"/>
              </a:xfrm>
              <a:prstGeom prst="rect">
                <a:avLst/>
              </a:prstGeom>
              <a:solidFill>
                <a:schemeClr val="accent5"/>
              </a:solidFill>
              <a:effectLst/>
            </p:spPr>
            <p:txBody>
              <a:bodyPr lIns="180581" rIns="135436" bIns="180581" anchor="b"/>
              <a:lstStyle>
                <a:lvl1pPr algn="l" defTabSz="914363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lang="en-US" sz="3600" b="1" i="0" kern="1200" cap="none" spc="-100" baseline="0">
                    <a:ln w="3175">
                      <a:noFill/>
                    </a:ln>
                    <a:gradFill flip="none" rotWithShape="1">
                      <a:gsLst>
                        <a:gs pos="4583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  <a:tileRect/>
                    </a:gradFill>
                    <a:effectLst/>
                    <a:latin typeface="+mj-lt"/>
                    <a:ea typeface="+mn-ea"/>
                    <a:cs typeface="Arial" charset="0"/>
                  </a:defRPr>
                </a:lvl1pPr>
              </a:lstStyle>
              <a:p>
                <a:pPr defTabSz="899077">
                  <a:defRPr/>
                </a:pPr>
                <a:r>
                  <a:rPr lang="zh-CN" altLang="en-US" sz="2074" kern="0" spc="0" dirty="0">
                    <a:latin typeface="Calibri Light" panose="020F0302020204030204" pitchFamily="34" charset="0"/>
                    <a:ea typeface="微软雅黑"/>
                    <a:cs typeface="Calibri Light" panose="020F0302020204030204" pitchFamily="34" charset="0"/>
                    <a:sym typeface="+mn-lt"/>
                  </a:rPr>
                  <a:t>    </a:t>
                </a:r>
                <a:endParaRPr lang="en-US" sz="2074" kern="0" spc="0" dirty="0">
                  <a:latin typeface="Calibri Light" panose="020F0302020204030204" pitchFamily="34" charset="0"/>
                  <a:ea typeface="微软雅黑"/>
                  <a:cs typeface="Calibri Light" panose="020F0302020204030204" pitchFamily="34" charset="0"/>
                  <a:sym typeface="+mn-lt"/>
                </a:endParaRPr>
              </a:p>
            </p:txBody>
          </p:sp>
          <p:sp>
            <p:nvSpPr>
              <p:cNvPr id="59" name="TextBox 23"/>
              <p:cNvSpPr txBox="1">
                <a:spLocks noChangeArrowheads="1"/>
              </p:cNvSpPr>
              <p:nvPr/>
            </p:nvSpPr>
            <p:spPr bwMode="auto">
              <a:xfrm>
                <a:off x="696125" y="2846340"/>
                <a:ext cx="1263301" cy="3386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ea typeface="微软雅黑" pitchFamily="34" charset="-122"/>
                  </a:defRPr>
                </a:lvl9pPr>
              </a:lstStyle>
              <a:p>
                <a:pPr algn="ctr" defTabSz="1198661"/>
                <a:r>
                  <a:rPr lang="ru-RU" altLang="zh-CN" sz="1600" b="1" dirty="0">
                    <a:solidFill>
                      <a:srgbClr val="FFFFFF"/>
                    </a:solidFill>
                    <a:latin typeface="Calibri Light" panose="020F0302020204030204" pitchFamily="34" charset="0"/>
                    <a:ea typeface="微软雅黑"/>
                    <a:cs typeface="Calibri Light" panose="020F0302020204030204" pitchFamily="34" charset="0"/>
                    <a:sym typeface="+mn-lt"/>
                  </a:rPr>
                  <a:t>Пункт оплаты</a:t>
                </a:r>
                <a:endParaRPr lang="en-US" altLang="zh-CN" sz="1600" b="1" dirty="0">
                  <a:solidFill>
                    <a:srgbClr val="FFFFFF"/>
                  </a:solidFill>
                  <a:latin typeface="Calibri Light" panose="020F0302020204030204" pitchFamily="34" charset="0"/>
                  <a:ea typeface="微软雅黑"/>
                  <a:cs typeface="Calibri Light" panose="020F0302020204030204" pitchFamily="34" charset="0"/>
                  <a:sym typeface="+mn-lt"/>
                </a:endParaRPr>
              </a:p>
            </p:txBody>
          </p:sp>
        </p:grpSp>
        <p:grpSp>
          <p:nvGrpSpPr>
            <p:cNvPr id="53" name="组合 4"/>
            <p:cNvGrpSpPr/>
            <p:nvPr/>
          </p:nvGrpSpPr>
          <p:grpSpPr>
            <a:xfrm rot="5400000">
              <a:off x="712539" y="3426178"/>
              <a:ext cx="434089" cy="375794"/>
              <a:chOff x="3861480" y="2232378"/>
              <a:chExt cx="824478" cy="449262"/>
            </a:xfrm>
          </p:grpSpPr>
          <p:sp>
            <p:nvSpPr>
              <p:cNvPr id="56" name="AutoShape 7"/>
              <p:cNvSpPr>
                <a:spLocks noChangeArrowheads="1"/>
              </p:cNvSpPr>
              <p:nvPr/>
            </p:nvSpPr>
            <p:spPr bwMode="gray">
              <a:xfrm>
                <a:off x="3861480" y="2232378"/>
                <a:ext cx="398462" cy="449262"/>
              </a:xfrm>
              <a:prstGeom prst="chevron">
                <a:avLst>
                  <a:gd name="adj" fmla="val 52514"/>
                </a:avLst>
              </a:prstGeom>
              <a:solidFill>
                <a:srgbClr val="C00000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1198661"/>
                <a:endParaRPr lang="zh-CN" altLang="en-US" sz="2370" b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 Light" panose="020F0302020204030204" pitchFamily="34" charset="0"/>
                  <a:ea typeface="微软雅黑"/>
                  <a:cs typeface="Calibri Light" panose="020F0302020204030204" pitchFamily="34" charset="0"/>
                  <a:sym typeface="+mn-lt"/>
                </a:endParaRPr>
              </a:p>
            </p:txBody>
          </p:sp>
          <p:sp>
            <p:nvSpPr>
              <p:cNvPr id="57" name="AutoShape 7"/>
              <p:cNvSpPr>
                <a:spLocks noChangeArrowheads="1"/>
              </p:cNvSpPr>
              <p:nvPr/>
            </p:nvSpPr>
            <p:spPr bwMode="gray">
              <a:xfrm>
                <a:off x="4287496" y="2232378"/>
                <a:ext cx="398462" cy="449262"/>
              </a:xfrm>
              <a:prstGeom prst="chevron">
                <a:avLst>
                  <a:gd name="adj" fmla="val 52514"/>
                </a:avLst>
              </a:prstGeom>
              <a:solidFill>
                <a:srgbClr val="C00000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1198661"/>
                <a:endParaRPr lang="zh-CN" altLang="en-US" sz="2370" b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 Light" panose="020F0302020204030204" pitchFamily="34" charset="0"/>
                  <a:ea typeface="微软雅黑"/>
                  <a:cs typeface="Calibri Light" panose="020F0302020204030204" pitchFamily="34" charset="0"/>
                  <a:sym typeface="+mn-lt"/>
                </a:endParaRPr>
              </a:p>
            </p:txBody>
          </p:sp>
        </p:grpSp>
        <p:sp>
          <p:nvSpPr>
            <p:cNvPr id="54" name="2 Marcador de contenido"/>
            <p:cNvSpPr txBox="1">
              <a:spLocks/>
            </p:cNvSpPr>
            <p:nvPr/>
          </p:nvSpPr>
          <p:spPr bwMode="auto">
            <a:xfrm>
              <a:off x="35992" y="4048722"/>
              <a:ext cx="1884373" cy="2520278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119870" tIns="59935" rIns="119870" bIns="59935"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02879">
                <a:lnSpc>
                  <a:spcPct val="150000"/>
                </a:lnSpc>
                <a:buFont typeface="Wingdings" pitchFamily="2" charset="2"/>
                <a:buChar char="n"/>
                <a:defRPr/>
              </a:pPr>
              <a:r>
                <a:rPr lang="en-US" altLang="zh-CN" sz="1037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 panose="020F0302020204030204" pitchFamily="34" charset="0"/>
                  <a:ea typeface="微软雅黑"/>
                  <a:cs typeface="Calibri Light" panose="020F0302020204030204" pitchFamily="34" charset="0"/>
                  <a:sym typeface="+mn-lt"/>
                </a:rPr>
                <a:t> </a:t>
              </a:r>
              <a:r>
                <a:rPr lang="ru-RU" altLang="zh-CN" sz="1037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 panose="020F0302020204030204" pitchFamily="34" charset="0"/>
                  <a:ea typeface="微软雅黑"/>
                  <a:cs typeface="Calibri Light" panose="020F0302020204030204" pitchFamily="34" charset="0"/>
                  <a:sym typeface="+mn-lt"/>
                </a:rPr>
                <a:t>Распознавание </a:t>
              </a:r>
              <a:r>
                <a:rPr lang="ru-RU" altLang="zh-CN" sz="1037" b="1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 panose="020F0302020204030204" pitchFamily="34" charset="0"/>
                  <a:ea typeface="微软雅黑"/>
                  <a:cs typeface="Calibri Light" panose="020F0302020204030204" pitchFamily="34" charset="0"/>
                  <a:sym typeface="+mn-lt"/>
                </a:rPr>
                <a:t>госномеров</a:t>
              </a:r>
              <a:endParaRPr lang="en-US" altLang="zh-CN" sz="1037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ea typeface="微软雅黑"/>
                <a:cs typeface="Calibri Light" panose="020F0302020204030204" pitchFamily="34" charset="0"/>
                <a:sym typeface="+mn-lt"/>
              </a:endParaRPr>
            </a:p>
            <a:p>
              <a:pPr marL="0" indent="0" defTabSz="902879">
                <a:lnSpc>
                  <a:spcPct val="150000"/>
                </a:lnSpc>
                <a:buFont typeface="Wingdings" pitchFamily="2" charset="2"/>
                <a:buChar char="n"/>
                <a:defRPr/>
              </a:pPr>
              <a:r>
                <a:rPr lang="zh-CN" altLang="en-US" sz="1037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 panose="020F0302020204030204" pitchFamily="34" charset="0"/>
                  <a:ea typeface="微软雅黑"/>
                  <a:cs typeface="Calibri Light" panose="020F0302020204030204" pitchFamily="34" charset="0"/>
                  <a:sym typeface="+mn-lt"/>
                </a:rPr>
                <a:t> </a:t>
              </a:r>
              <a:r>
                <a:rPr lang="ru-RU" altLang="zh-CN" sz="1037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 panose="020F0302020204030204" pitchFamily="34" charset="0"/>
                  <a:ea typeface="微软雅黑"/>
                  <a:cs typeface="Calibri Light" panose="020F0302020204030204" pitchFamily="34" charset="0"/>
                  <a:sym typeface="+mn-lt"/>
                </a:rPr>
                <a:t>Распознавание ТС: марка, размер, цвет</a:t>
              </a:r>
              <a:endParaRPr lang="en-US" altLang="zh-CN" sz="1037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ea typeface="微软雅黑"/>
                <a:cs typeface="Calibri Light" panose="020F0302020204030204" pitchFamily="34" charset="0"/>
                <a:sym typeface="+mn-lt"/>
              </a:endParaRPr>
            </a:p>
            <a:p>
              <a:pPr marL="0" indent="0" defTabSz="902879">
                <a:lnSpc>
                  <a:spcPct val="150000"/>
                </a:lnSpc>
                <a:buFont typeface="Wingdings" pitchFamily="2" charset="2"/>
                <a:buChar char="n"/>
                <a:defRPr/>
              </a:pPr>
              <a:r>
                <a:rPr lang="en-US" altLang="zh-CN" sz="1037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 panose="020F0302020204030204" pitchFamily="34" charset="0"/>
                  <a:ea typeface="微软雅黑"/>
                  <a:cs typeface="Calibri Light" panose="020F0302020204030204" pitchFamily="34" charset="0"/>
                  <a:sym typeface="+mn-lt"/>
                </a:rPr>
                <a:t> </a:t>
              </a:r>
              <a:r>
                <a:rPr lang="ru-RU" altLang="zh-CN" sz="1037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 panose="020F0302020204030204" pitchFamily="34" charset="0"/>
                  <a:ea typeface="微软雅黑"/>
                  <a:cs typeface="Calibri Light" panose="020F0302020204030204" pitchFamily="34" charset="0"/>
                  <a:sym typeface="+mn-lt"/>
                </a:rPr>
                <a:t>Предотвращение проезда без оплаты</a:t>
              </a:r>
              <a:endParaRPr lang="en-US" altLang="zh-CN" sz="1037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ea typeface="微软雅黑"/>
                <a:cs typeface="Calibri Light" panose="020F0302020204030204" pitchFamily="34" charset="0"/>
                <a:sym typeface="+mn-lt"/>
              </a:endParaRPr>
            </a:p>
            <a:p>
              <a:pPr marL="0" indent="0" defTabSz="902879">
                <a:lnSpc>
                  <a:spcPct val="150000"/>
                </a:lnSpc>
                <a:buFont typeface="Wingdings" pitchFamily="2" charset="2"/>
                <a:buChar char="n"/>
                <a:defRPr/>
              </a:pPr>
              <a:r>
                <a:rPr lang="en-US" altLang="zh-CN" sz="1037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 panose="020F0302020204030204" pitchFamily="34" charset="0"/>
                  <a:ea typeface="微软雅黑"/>
                  <a:cs typeface="Calibri Light" panose="020F0302020204030204" pitchFamily="34" charset="0"/>
                  <a:sym typeface="+mn-lt"/>
                </a:rPr>
                <a:t> </a:t>
              </a:r>
              <a:r>
                <a:rPr lang="ru-RU" altLang="zh-CN" sz="1037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 panose="020F0302020204030204" pitchFamily="34" charset="0"/>
                  <a:ea typeface="微软雅黑"/>
                  <a:cs typeface="Calibri Light" panose="020F0302020204030204" pitchFamily="34" charset="0"/>
                  <a:sym typeface="+mn-lt"/>
                </a:rPr>
                <a:t>Общее видеонаблюдение</a:t>
              </a:r>
              <a:endParaRPr lang="en-US" altLang="zh-CN" sz="1037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ea typeface="微软雅黑"/>
                <a:cs typeface="Calibri Light" panose="020F0302020204030204" pitchFamily="34" charset="0"/>
                <a:sym typeface="+mn-lt"/>
              </a:endParaRPr>
            </a:p>
            <a:p>
              <a:pPr marL="0" indent="0" defTabSz="902879">
                <a:lnSpc>
                  <a:spcPct val="150000"/>
                </a:lnSpc>
                <a:buFont typeface="Wingdings" pitchFamily="2" charset="2"/>
                <a:buChar char="n"/>
                <a:defRPr/>
              </a:pPr>
              <a:r>
                <a:rPr lang="en-US" altLang="zh-CN" sz="1037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 panose="020F0302020204030204" pitchFamily="34" charset="0"/>
                  <a:ea typeface="微软雅黑"/>
                  <a:cs typeface="Calibri Light" panose="020F0302020204030204" pitchFamily="34" charset="0"/>
                  <a:sym typeface="+mn-lt"/>
                </a:rPr>
                <a:t> </a:t>
              </a:r>
              <a:r>
                <a:rPr lang="ru-RU" altLang="zh-CN" sz="1037" b="1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 panose="020F0302020204030204" pitchFamily="34" charset="0"/>
                  <a:ea typeface="微软雅黑"/>
                  <a:cs typeface="Calibri Light" panose="020F0302020204030204" pitchFamily="34" charset="0"/>
                  <a:sym typeface="+mn-lt"/>
                </a:rPr>
                <a:t>Инфотабло</a:t>
              </a:r>
              <a:endParaRPr lang="en-US" altLang="zh-CN" sz="1037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ea typeface="微软雅黑"/>
                <a:cs typeface="Calibri Light" panose="020F0302020204030204" pitchFamily="34" charset="0"/>
                <a:sym typeface="+mn-lt"/>
              </a:endParaRPr>
            </a:p>
            <a:p>
              <a:pPr marL="0" indent="0" defTabSz="902879">
                <a:lnSpc>
                  <a:spcPct val="150000"/>
                </a:lnSpc>
                <a:buFont typeface="Wingdings" pitchFamily="2" charset="2"/>
                <a:buChar char="n"/>
                <a:defRPr/>
              </a:pPr>
              <a:endParaRPr lang="en-US" altLang="zh-CN" sz="1037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ea typeface="微软雅黑"/>
                <a:cs typeface="Calibri Light" panose="020F0302020204030204" pitchFamily="34" charset="0"/>
                <a:sym typeface="+mn-lt"/>
              </a:endParaRPr>
            </a:p>
          </p:txBody>
        </p:sp>
        <p:pic>
          <p:nvPicPr>
            <p:cNvPr id="55" name="Picture 5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406" y="1671742"/>
              <a:ext cx="1661879" cy="1008826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0" name="标题 1"/>
          <p:cNvSpPr txBox="1">
            <a:spLocks/>
          </p:cNvSpPr>
          <p:nvPr/>
        </p:nvSpPr>
        <p:spPr>
          <a:xfrm>
            <a:off x="347829" y="219467"/>
            <a:ext cx="8823970" cy="573935"/>
          </a:xfrm>
          <a:prstGeom prst="rect">
            <a:avLst/>
          </a:prstGeom>
        </p:spPr>
        <p:txBody>
          <a:bodyPr vert="horz" lIns="119870" tIns="59935" rIns="119870" bIns="59935" rtlCol="0" anchor="t" anchorCtr="0">
            <a:noAutofit/>
          </a:bodyPr>
          <a:lstStyle>
            <a:lvl1pPr algn="l" defTabSz="1213957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E6001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198661"/>
            <a:r>
              <a:rPr lang="ru-RU" altLang="zh-CN" sz="3200" spc="300" dirty="0">
                <a:solidFill>
                  <a:prstClr val="black"/>
                </a:solidFill>
                <a:latin typeface="Calibri Light" panose="020F0302020204030204" pitchFamily="34" charset="0"/>
                <a:ea typeface="微软雅黑"/>
                <a:cs typeface="Calibri Light" panose="020F0302020204030204" pitchFamily="34" charset="0"/>
                <a:sym typeface="+mn-lt"/>
              </a:rPr>
              <a:t>Автомагистраль </a:t>
            </a:r>
            <a:r>
              <a:rPr lang="en-US" altLang="zh-CN" sz="3200" spc="300" dirty="0">
                <a:solidFill>
                  <a:prstClr val="black"/>
                </a:solidFill>
                <a:latin typeface="Calibri Light" panose="020F0302020204030204" pitchFamily="34" charset="0"/>
                <a:ea typeface="微软雅黑"/>
                <a:cs typeface="Calibri Light" panose="020F0302020204030204" pitchFamily="34" charset="0"/>
                <a:sym typeface="+mn-lt"/>
              </a:rPr>
              <a:t>| </a:t>
            </a:r>
            <a:r>
              <a:rPr lang="ru-RU" altLang="zh-CN" sz="3200" spc="300" dirty="0">
                <a:latin typeface="Calibri Light" panose="020F0302020204030204" pitchFamily="34" charset="0"/>
                <a:ea typeface="微软雅黑"/>
                <a:cs typeface="Calibri Light" panose="020F0302020204030204" pitchFamily="34" charset="0"/>
                <a:sym typeface="+mn-lt"/>
              </a:rPr>
              <a:t>Сценарии</a:t>
            </a:r>
            <a:endParaRPr lang="zh-CN" altLang="en-US" sz="3200" spc="300" dirty="0">
              <a:latin typeface="Calibri Light" panose="020F0302020204030204" pitchFamily="34" charset="0"/>
              <a:ea typeface="微软雅黑"/>
              <a:cs typeface="Calibri Light" panose="020F0302020204030204" pitchFamily="34" charset="0"/>
              <a:sym typeface="+mn-lt"/>
            </a:endParaRPr>
          </a:p>
        </p:txBody>
      </p:sp>
      <p:grpSp>
        <p:nvGrpSpPr>
          <p:cNvPr id="61" name="组合 84"/>
          <p:cNvGrpSpPr>
            <a:grpSpLocks/>
          </p:cNvGrpSpPr>
          <p:nvPr/>
        </p:nvGrpSpPr>
        <p:grpSpPr>
          <a:xfrm>
            <a:off x="5207216" y="1605449"/>
            <a:ext cx="1724104" cy="4880968"/>
            <a:chOff x="3936590" y="1627689"/>
            <a:chExt cx="1885219" cy="4940237"/>
          </a:xfrm>
        </p:grpSpPr>
        <p:grpSp>
          <p:nvGrpSpPr>
            <p:cNvPr id="62" name="组合 4"/>
            <p:cNvGrpSpPr/>
            <p:nvPr/>
          </p:nvGrpSpPr>
          <p:grpSpPr>
            <a:xfrm rot="5400000">
              <a:off x="4574533" y="3437742"/>
              <a:ext cx="434089" cy="375794"/>
              <a:chOff x="3861480" y="2232378"/>
              <a:chExt cx="824478" cy="449262"/>
            </a:xfrm>
          </p:grpSpPr>
          <p:sp>
            <p:nvSpPr>
              <p:cNvPr id="69" name="AutoShape 7"/>
              <p:cNvSpPr>
                <a:spLocks noChangeArrowheads="1"/>
              </p:cNvSpPr>
              <p:nvPr/>
            </p:nvSpPr>
            <p:spPr bwMode="gray">
              <a:xfrm>
                <a:off x="3861480" y="2232378"/>
                <a:ext cx="398462" cy="449262"/>
              </a:xfrm>
              <a:prstGeom prst="chevron">
                <a:avLst>
                  <a:gd name="adj" fmla="val 52514"/>
                </a:avLst>
              </a:prstGeom>
              <a:solidFill>
                <a:srgbClr val="C00000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1198661"/>
                <a:endParaRPr lang="zh-CN" altLang="en-US" sz="2370" b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 Light" panose="020F0302020204030204" pitchFamily="34" charset="0"/>
                  <a:ea typeface="微软雅黑"/>
                  <a:cs typeface="Calibri Light" panose="020F0302020204030204" pitchFamily="34" charset="0"/>
                  <a:sym typeface="+mn-lt"/>
                </a:endParaRPr>
              </a:p>
            </p:txBody>
          </p:sp>
          <p:sp>
            <p:nvSpPr>
              <p:cNvPr id="70" name="AutoShape 7"/>
              <p:cNvSpPr>
                <a:spLocks noChangeArrowheads="1"/>
              </p:cNvSpPr>
              <p:nvPr/>
            </p:nvSpPr>
            <p:spPr bwMode="gray">
              <a:xfrm>
                <a:off x="4287496" y="2232378"/>
                <a:ext cx="398462" cy="449262"/>
              </a:xfrm>
              <a:prstGeom prst="chevron">
                <a:avLst>
                  <a:gd name="adj" fmla="val 52514"/>
                </a:avLst>
              </a:prstGeom>
              <a:solidFill>
                <a:srgbClr val="C00000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1198661"/>
                <a:endParaRPr lang="zh-CN" altLang="en-US" sz="2370" b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 Light" panose="020F0302020204030204" pitchFamily="34" charset="0"/>
                  <a:ea typeface="微软雅黑"/>
                  <a:cs typeface="Calibri Light" panose="020F0302020204030204" pitchFamily="34" charset="0"/>
                  <a:sym typeface="+mn-lt"/>
                </a:endParaRPr>
              </a:p>
            </p:txBody>
          </p:sp>
        </p:grpSp>
        <p:sp>
          <p:nvSpPr>
            <p:cNvPr id="63" name="2 Marcador de contenido"/>
            <p:cNvSpPr txBox="1">
              <a:spLocks/>
            </p:cNvSpPr>
            <p:nvPr/>
          </p:nvSpPr>
          <p:spPr bwMode="auto">
            <a:xfrm>
              <a:off x="3936590" y="4048722"/>
              <a:ext cx="1885218" cy="25192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119870" tIns="59935" rIns="119870" bIns="59935"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02879">
                <a:lnSpc>
                  <a:spcPct val="150000"/>
                </a:lnSpc>
                <a:buFont typeface="Wingdings" pitchFamily="2" charset="2"/>
                <a:buChar char="n"/>
                <a:defRPr/>
              </a:pPr>
              <a:r>
                <a:rPr lang="en-US" altLang="zh-CN" sz="1037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 panose="020F0302020204030204" pitchFamily="34" charset="0"/>
                  <a:ea typeface="微软雅黑"/>
                  <a:cs typeface="Calibri Light" panose="020F0302020204030204" pitchFamily="34" charset="0"/>
                  <a:sym typeface="+mn-lt"/>
                </a:rPr>
                <a:t> 4K </a:t>
              </a:r>
              <a:r>
                <a:rPr lang="ru-RU" altLang="zh-CN" sz="1037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 panose="020F0302020204030204" pitchFamily="34" charset="0"/>
                  <a:ea typeface="微软雅黑"/>
                  <a:cs typeface="Calibri Light" panose="020F0302020204030204" pitchFamily="34" charset="0"/>
                  <a:sym typeface="+mn-lt"/>
                </a:rPr>
                <a:t>– панорамное видео</a:t>
              </a:r>
              <a:endParaRPr lang="en-US" altLang="zh-CN" sz="1037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ea typeface="微软雅黑"/>
                <a:cs typeface="Calibri Light" panose="020F0302020204030204" pitchFamily="34" charset="0"/>
                <a:sym typeface="+mn-lt"/>
              </a:endParaRPr>
            </a:p>
            <a:p>
              <a:pPr marL="0" indent="0" defTabSz="902879">
                <a:lnSpc>
                  <a:spcPct val="150000"/>
                </a:lnSpc>
                <a:buFont typeface="Wingdings" pitchFamily="2" charset="2"/>
                <a:buChar char="n"/>
                <a:defRPr/>
              </a:pPr>
              <a:r>
                <a:rPr lang="en-US" altLang="zh-CN" sz="1037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 panose="020F0302020204030204" pitchFamily="34" charset="0"/>
                  <a:ea typeface="微软雅黑"/>
                  <a:cs typeface="Calibri Light" panose="020F0302020204030204" pitchFamily="34" charset="0"/>
                  <a:sym typeface="+mn-lt"/>
                </a:rPr>
                <a:t> </a:t>
              </a:r>
              <a:r>
                <a:rPr lang="ru-RU" altLang="zh-CN" sz="1037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 panose="020F0302020204030204" pitchFamily="34" charset="0"/>
                  <a:ea typeface="微软雅黑"/>
                  <a:cs typeface="Calibri Light" panose="020F0302020204030204" pitchFamily="34" charset="0"/>
                  <a:sym typeface="+mn-lt"/>
                </a:rPr>
                <a:t>Общее видеонаблюдение</a:t>
              </a:r>
              <a:endParaRPr lang="en-US" altLang="zh-CN" sz="1037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ea typeface="微软雅黑"/>
                <a:cs typeface="Calibri Light" panose="020F0302020204030204" pitchFamily="34" charset="0"/>
                <a:sym typeface="+mn-lt"/>
              </a:endParaRPr>
            </a:p>
            <a:p>
              <a:pPr marL="0" indent="0" defTabSz="902879">
                <a:lnSpc>
                  <a:spcPct val="150000"/>
                </a:lnSpc>
                <a:buFont typeface="Wingdings" pitchFamily="2" charset="2"/>
                <a:buChar char="n"/>
                <a:defRPr/>
              </a:pPr>
              <a:r>
                <a:rPr lang="en-US" altLang="zh-CN" sz="1037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 panose="020F0302020204030204" pitchFamily="34" charset="0"/>
                  <a:ea typeface="微软雅黑"/>
                  <a:cs typeface="Calibri Light" panose="020F0302020204030204" pitchFamily="34" charset="0"/>
                  <a:sym typeface="+mn-lt"/>
                </a:rPr>
                <a:t> </a:t>
              </a:r>
              <a:r>
                <a:rPr lang="ru-RU" altLang="zh-CN" sz="1037" b="1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 panose="020F0302020204030204" pitchFamily="34" charset="0"/>
                  <a:ea typeface="微软雅黑"/>
                  <a:cs typeface="Calibri Light" panose="020F0302020204030204" pitchFamily="34" charset="0"/>
                  <a:sym typeface="+mn-lt"/>
                </a:rPr>
                <a:t>Детекция</a:t>
              </a:r>
              <a:r>
                <a:rPr lang="ru-RU" altLang="zh-CN" sz="1037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 panose="020F0302020204030204" pitchFamily="34" charset="0"/>
                  <a:ea typeface="微软雅黑"/>
                  <a:cs typeface="Calibri Light" panose="020F0302020204030204" pitchFamily="34" charset="0"/>
                  <a:sym typeface="+mn-lt"/>
                </a:rPr>
                <a:t> ДТП</a:t>
              </a:r>
              <a:endParaRPr lang="en-US" altLang="zh-CN" sz="1037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ea typeface="微软雅黑"/>
                <a:cs typeface="Calibri Light" panose="020F0302020204030204" pitchFamily="34" charset="0"/>
                <a:sym typeface="+mn-lt"/>
              </a:endParaRPr>
            </a:p>
            <a:p>
              <a:pPr marL="0" indent="0" defTabSz="902879">
                <a:lnSpc>
                  <a:spcPct val="150000"/>
                </a:lnSpc>
                <a:buFont typeface="Wingdings" pitchFamily="2" charset="2"/>
                <a:buChar char="n"/>
                <a:defRPr/>
              </a:pPr>
              <a:r>
                <a:rPr lang="en-US" altLang="zh-CN" sz="1037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 panose="020F0302020204030204" pitchFamily="34" charset="0"/>
                  <a:ea typeface="微软雅黑"/>
                  <a:cs typeface="Calibri Light" panose="020F0302020204030204" pitchFamily="34" charset="0"/>
                  <a:sym typeface="+mn-lt"/>
                </a:rPr>
                <a:t> </a:t>
              </a:r>
              <a:r>
                <a:rPr lang="ru-RU" altLang="zh-CN" sz="1037" b="1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 panose="020F0302020204030204" pitchFamily="34" charset="0"/>
                  <a:ea typeface="微软雅黑"/>
                  <a:cs typeface="Calibri Light" panose="020F0302020204030204" pitchFamily="34" charset="0"/>
                  <a:sym typeface="+mn-lt"/>
                </a:rPr>
                <a:t>Инфотабло</a:t>
              </a:r>
              <a:r>
                <a:rPr lang="zh-CN" altLang="en-US" sz="1037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 panose="020F0302020204030204" pitchFamily="34" charset="0"/>
                  <a:ea typeface="微软雅黑"/>
                  <a:cs typeface="Calibri Light" panose="020F0302020204030204" pitchFamily="34" charset="0"/>
                  <a:sym typeface="+mn-lt"/>
                </a:rPr>
                <a:t> </a:t>
              </a:r>
              <a:endParaRPr lang="en-US" altLang="zh-CN" sz="1037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ea typeface="微软雅黑"/>
                <a:cs typeface="Calibri Light" panose="020F0302020204030204" pitchFamily="34" charset="0"/>
                <a:sym typeface="+mn-lt"/>
              </a:endParaRPr>
            </a:p>
          </p:txBody>
        </p:sp>
        <p:grpSp>
          <p:nvGrpSpPr>
            <p:cNvPr id="64" name="组合 100"/>
            <p:cNvGrpSpPr/>
            <p:nvPr/>
          </p:nvGrpSpPr>
          <p:grpSpPr>
            <a:xfrm>
              <a:off x="3936591" y="1627689"/>
              <a:ext cx="1885218" cy="1670412"/>
              <a:chOff x="4068978" y="1123631"/>
              <a:chExt cx="1885218" cy="1670412"/>
            </a:xfrm>
          </p:grpSpPr>
          <p:grpSp>
            <p:nvGrpSpPr>
              <p:cNvPr id="65" name="组合 104"/>
              <p:cNvGrpSpPr>
                <a:grpSpLocks/>
              </p:cNvGrpSpPr>
              <p:nvPr/>
            </p:nvGrpSpPr>
            <p:grpSpPr bwMode="auto">
              <a:xfrm>
                <a:off x="4068978" y="1123631"/>
                <a:ext cx="1885218" cy="1670412"/>
                <a:chOff x="7055372" y="1710609"/>
                <a:chExt cx="1432645" cy="1649690"/>
              </a:xfrm>
            </p:grpSpPr>
            <p:sp>
              <p:nvSpPr>
                <p:cNvPr id="67" name="Presentation Title Rectangle"/>
                <p:cNvSpPr txBox="1">
                  <a:spLocks/>
                </p:cNvSpPr>
                <p:nvPr/>
              </p:nvSpPr>
              <p:spPr>
                <a:xfrm>
                  <a:off x="7055372" y="1710609"/>
                  <a:ext cx="1432645" cy="1649690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effectLst/>
              </p:spPr>
              <p:txBody>
                <a:bodyPr lIns="180581" rIns="135436" bIns="180581" anchor="b"/>
                <a:lstStyle>
                  <a:lvl1pPr algn="l" defTabSz="914363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lang="en-US" sz="3600" b="1" i="0" kern="1200" cap="none" spc="-100" baseline="0">
                      <a:ln w="3175">
                        <a:noFill/>
                      </a:ln>
                      <a:gradFill flip="none" rotWithShape="1">
                        <a:gsLst>
                          <a:gs pos="4583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  <a:tileRect/>
                      </a:gradFill>
                      <a:effectLst/>
                      <a:latin typeface="+mj-lt"/>
                      <a:ea typeface="+mn-ea"/>
                      <a:cs typeface="Arial" charset="0"/>
                    </a:defRPr>
                  </a:lvl1pPr>
                </a:lstStyle>
                <a:p>
                  <a:pPr algn="ctr" defTabSz="899077">
                    <a:defRPr/>
                  </a:pPr>
                  <a:endParaRPr lang="en-US" sz="2370" kern="0" spc="0" dirty="0">
                    <a:latin typeface="Calibri Light" panose="020F0302020204030204" pitchFamily="34" charset="0"/>
                    <a:ea typeface="微软雅黑"/>
                    <a:cs typeface="Calibri Light" panose="020F0302020204030204" pitchFamily="34" charset="0"/>
                    <a:sym typeface="+mn-lt"/>
                  </a:endParaRPr>
                </a:p>
              </p:txBody>
            </p:sp>
            <p:sp>
              <p:nvSpPr>
                <p:cNvPr id="68" name="TextBox 74"/>
                <p:cNvSpPr txBox="1">
                  <a:spLocks noChangeArrowheads="1"/>
                </p:cNvSpPr>
                <p:nvPr/>
              </p:nvSpPr>
              <p:spPr bwMode="auto">
                <a:xfrm>
                  <a:off x="7115123" y="2835700"/>
                  <a:ext cx="1354836" cy="3384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Verdana" pitchFamily="34" charset="0"/>
                      <a:ea typeface="微软雅黑" pitchFamily="34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Verdana" pitchFamily="34" charset="0"/>
                      <a:ea typeface="微软雅黑" pitchFamily="34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Verdana" pitchFamily="34" charset="0"/>
                      <a:ea typeface="微软雅黑" pitchFamily="34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Verdana" pitchFamily="34" charset="0"/>
                      <a:ea typeface="微软雅黑" pitchFamily="34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Verdana" pitchFamily="34" charset="0"/>
                      <a:ea typeface="微软雅黑" pitchFamily="34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  <a:ea typeface="微软雅黑" pitchFamily="34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  <a:ea typeface="微软雅黑" pitchFamily="34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  <a:ea typeface="微软雅黑" pitchFamily="34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  <a:ea typeface="微软雅黑" pitchFamily="34" charset="-122"/>
                    </a:defRPr>
                  </a:lvl9pPr>
                </a:lstStyle>
                <a:p>
                  <a:pPr algn="ctr" defTabSz="1198661"/>
                  <a:r>
                    <a:rPr lang="ru-RU" altLang="zh-CN" sz="1600" b="1" dirty="0">
                      <a:solidFill>
                        <a:srgbClr val="FFFFFF"/>
                      </a:solidFill>
                      <a:latin typeface="Calibri Light" panose="020F0302020204030204" pitchFamily="34" charset="0"/>
                      <a:ea typeface="微软雅黑"/>
                      <a:cs typeface="Calibri Light" panose="020F0302020204030204" pitchFamily="34" charset="0"/>
                      <a:sym typeface="+mn-lt"/>
                    </a:rPr>
                    <a:t>Развязка</a:t>
                  </a:r>
                  <a:endParaRPr lang="en-US" altLang="zh-CN" sz="1600" b="1" dirty="0">
                    <a:solidFill>
                      <a:srgbClr val="FFFFFF"/>
                    </a:solidFill>
                    <a:latin typeface="Calibri Light" panose="020F0302020204030204" pitchFamily="34" charset="0"/>
                    <a:ea typeface="微软雅黑"/>
                    <a:cs typeface="Calibri Light" panose="020F0302020204030204" pitchFamily="34" charset="0"/>
                    <a:sym typeface="+mn-lt"/>
                  </a:endParaRPr>
                </a:p>
              </p:txBody>
            </p:sp>
          </p:grpSp>
          <p:pic>
            <p:nvPicPr>
              <p:cNvPr id="66" name="Picture 66"/>
              <p:cNvPicPr>
                <a:picLocks noChangeAspect="1" noChangeArrowheads="1"/>
              </p:cNvPicPr>
              <p:nvPr/>
            </p:nvPicPr>
            <p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4205880" y="1189311"/>
                <a:ext cx="1633029" cy="988387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71" name="Rectangle 13"/>
          <p:cNvSpPr/>
          <p:nvPr/>
        </p:nvSpPr>
        <p:spPr>
          <a:xfrm flipV="1">
            <a:off x="-1" y="869299"/>
            <a:ext cx="12192001" cy="45719"/>
          </a:xfrm>
          <a:prstGeom prst="rect">
            <a:avLst/>
          </a:prstGeom>
          <a:solidFill>
            <a:srgbClr val="3799A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rgbClr val="3799A4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8728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554</Words>
  <Application>Microsoft Office PowerPoint</Application>
  <PresentationFormat>Широкоэкранный</PresentationFormat>
  <Paragraphs>145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맑은 고딕</vt:lpstr>
      <vt:lpstr>微软雅黑</vt:lpstr>
      <vt:lpstr>Arial</vt:lpstr>
      <vt:lpstr>Calibri</vt:lpstr>
      <vt:lpstr>Calibri Light</vt:lpstr>
      <vt:lpstr>等线</vt:lpstr>
      <vt:lpstr>华文细黑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Константин Тихонов</dc:creator>
  <cp:lastModifiedBy>Константин Тихонов</cp:lastModifiedBy>
  <cp:revision>6</cp:revision>
  <dcterms:created xsi:type="dcterms:W3CDTF">2019-11-11T12:41:55Z</dcterms:created>
  <dcterms:modified xsi:type="dcterms:W3CDTF">2019-11-15T10:13:07Z</dcterms:modified>
</cp:coreProperties>
</file>